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54"/>
  </p:notesMasterIdLst>
  <p:handoutMasterIdLst>
    <p:handoutMasterId r:id="rId55"/>
  </p:handoutMasterIdLst>
  <p:sldIdLst>
    <p:sldId id="281" r:id="rId3"/>
    <p:sldId id="282" r:id="rId4"/>
    <p:sldId id="284" r:id="rId5"/>
    <p:sldId id="285" r:id="rId6"/>
    <p:sldId id="286" r:id="rId7"/>
    <p:sldId id="287" r:id="rId8"/>
    <p:sldId id="288" r:id="rId9"/>
    <p:sldId id="289" r:id="rId10"/>
    <p:sldId id="290" r:id="rId11"/>
    <p:sldId id="291" r:id="rId12"/>
    <p:sldId id="292" r:id="rId13"/>
    <p:sldId id="293" r:id="rId14"/>
    <p:sldId id="294" r:id="rId15"/>
    <p:sldId id="295" r:id="rId16"/>
    <p:sldId id="296" r:id="rId17"/>
    <p:sldId id="297" r:id="rId18"/>
    <p:sldId id="298" r:id="rId19"/>
    <p:sldId id="326" r:id="rId20"/>
    <p:sldId id="299" r:id="rId21"/>
    <p:sldId id="301" r:id="rId22"/>
    <p:sldId id="302" r:id="rId23"/>
    <p:sldId id="303" r:id="rId24"/>
    <p:sldId id="304" r:id="rId25"/>
    <p:sldId id="305" r:id="rId26"/>
    <p:sldId id="306" r:id="rId27"/>
    <p:sldId id="327" r:id="rId28"/>
    <p:sldId id="307" r:id="rId29"/>
    <p:sldId id="308" r:id="rId30"/>
    <p:sldId id="333" r:id="rId31"/>
    <p:sldId id="337" r:id="rId32"/>
    <p:sldId id="338" r:id="rId33"/>
    <p:sldId id="328" r:id="rId34"/>
    <p:sldId id="309" r:id="rId35"/>
    <p:sldId id="340" r:id="rId36"/>
    <p:sldId id="346" r:id="rId37"/>
    <p:sldId id="329" r:id="rId38"/>
    <p:sldId id="310" r:id="rId39"/>
    <p:sldId id="334" r:id="rId40"/>
    <p:sldId id="336" r:id="rId41"/>
    <p:sldId id="311" r:id="rId42"/>
    <p:sldId id="339" r:id="rId43"/>
    <p:sldId id="330" r:id="rId44"/>
    <p:sldId id="332" r:id="rId45"/>
    <p:sldId id="313" r:id="rId46"/>
    <p:sldId id="342" r:id="rId47"/>
    <p:sldId id="343" r:id="rId48"/>
    <p:sldId id="331" r:id="rId49"/>
    <p:sldId id="314" r:id="rId50"/>
    <p:sldId id="315" r:id="rId51"/>
    <p:sldId id="317" r:id="rId52"/>
    <p:sldId id="318" r:id="rId53"/>
  </p:sldIdLst>
  <p:sldSz cx="12188825"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orient="horz" pos="945">
          <p15:clr>
            <a:srgbClr val="A4A3A4"/>
          </p15:clr>
        </p15:guide>
        <p15:guide id="3" orient="horz" pos="3888">
          <p15:clr>
            <a:srgbClr val="A4A3A4"/>
          </p15:clr>
        </p15:guide>
        <p15:guide id="4" orient="horz" pos="192">
          <p15:clr>
            <a:srgbClr val="A4A3A4"/>
          </p15:clr>
        </p15:guide>
        <p15:guide id="5" orient="horz" pos="1072">
          <p15:clr>
            <a:srgbClr val="A4A3A4"/>
          </p15:clr>
        </p15:guide>
        <p15:guide id="6" pos="3839">
          <p15:clr>
            <a:srgbClr val="A4A3A4"/>
          </p15:clr>
        </p15:guide>
        <p15:guide id="7" pos="704">
          <p15:clr>
            <a:srgbClr val="A4A3A4"/>
          </p15:clr>
        </p15:guide>
        <p15:guide id="8" pos="7102">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35" autoAdjust="0"/>
    <p:restoredTop sz="94660"/>
  </p:normalViewPr>
  <p:slideViewPr>
    <p:cSldViewPr showGuides="1">
      <p:cViewPr>
        <p:scale>
          <a:sx n="90" d="100"/>
          <a:sy n="90" d="100"/>
        </p:scale>
        <p:origin x="-120" y="-150"/>
      </p:cViewPr>
      <p:guideLst>
        <p:guide orient="horz" pos="2160"/>
        <p:guide orient="horz" pos="945"/>
        <p:guide orient="horz" pos="3888"/>
        <p:guide orient="horz" pos="192"/>
        <p:guide orient="horz" pos="1072"/>
        <p:guide pos="3839"/>
        <p:guide pos="704"/>
        <p:guide pos="7102"/>
      </p:guideLst>
    </p:cSldViewPr>
  </p:slideViewPr>
  <p:notesTextViewPr>
    <p:cViewPr>
      <p:scale>
        <a:sx n="1" d="1"/>
        <a:sy n="1" d="1"/>
      </p:scale>
      <p:origin x="0" y="0"/>
    </p:cViewPr>
  </p:notesTextViewPr>
  <p:notesViewPr>
    <p:cSldViewPr>
      <p:cViewPr varScale="1">
        <p:scale>
          <a:sx n="55" d="100"/>
          <a:sy n="55" d="100"/>
        </p:scale>
        <p:origin x="3072"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A4507E-3810-4D70-905B-5528B6E706D5}" type="doc">
      <dgm:prSet loTypeId="urn:microsoft.com/office/officeart/2005/8/layout/hierarchy2" loCatId="hierarchy" qsTypeId="urn:microsoft.com/office/officeart/2005/8/quickstyle/3d1" qsCatId="3D" csTypeId="urn:microsoft.com/office/officeart/2005/8/colors/accent1_2" csCatId="accent1" phldr="1"/>
      <dgm:spPr/>
      <dgm:t>
        <a:bodyPr/>
        <a:lstStyle/>
        <a:p>
          <a:endParaRPr lang="fr-CH"/>
        </a:p>
      </dgm:t>
    </dgm:pt>
    <dgm:pt modelId="{0D03207D-EC8F-4613-A47E-0C9B43AD552E}">
      <dgm:prSet phldrT="[Texte]"/>
      <dgm:spPr>
        <a:solidFill>
          <a:schemeClr val="tx1"/>
        </a:solidFill>
        <a:effectLst>
          <a:outerShdw blurRad="50800" dist="38100" dir="2700000" algn="tl" rotWithShape="0">
            <a:prstClr val="black">
              <a:alpha val="40000"/>
            </a:prstClr>
          </a:outerShdw>
        </a:effectLst>
      </dgm:spPr>
      <dgm:t>
        <a:bodyPr/>
        <a:lstStyle/>
        <a:p>
          <a:r>
            <a:rPr lang="fr-CH" b="0" dirty="0" smtClean="0">
              <a:latin typeface="Baskerville Old Face" panose="02020602080505020303" pitchFamily="18" charset="0"/>
              <a:cs typeface="Times New Roman" panose="02020603050405020304" pitchFamily="18" charset="0"/>
            </a:rPr>
            <a:t>Rapport</a:t>
          </a:r>
          <a:endParaRPr lang="fr-CH" b="0" dirty="0">
            <a:latin typeface="Baskerville Old Face" panose="02020602080505020303" pitchFamily="18" charset="0"/>
            <a:cs typeface="Times New Roman" panose="02020603050405020304" pitchFamily="18" charset="0"/>
          </a:endParaRPr>
        </a:p>
      </dgm:t>
    </dgm:pt>
    <dgm:pt modelId="{972062CC-9493-422D-9AB9-D93F0775C505}" type="parTrans" cxnId="{8383FD8E-A145-47F5-83F5-116020A85DF5}">
      <dgm:prSet/>
      <dgm:spPr/>
      <dgm:t>
        <a:bodyPr/>
        <a:lstStyle/>
        <a:p>
          <a:endParaRPr lang="fr-CH"/>
        </a:p>
      </dgm:t>
    </dgm:pt>
    <dgm:pt modelId="{4059A3AF-342A-429D-BF79-8800A3733D61}" type="sibTrans" cxnId="{8383FD8E-A145-47F5-83F5-116020A85DF5}">
      <dgm:prSet/>
      <dgm:spPr/>
      <dgm:t>
        <a:bodyPr/>
        <a:lstStyle/>
        <a:p>
          <a:endParaRPr lang="fr-CH"/>
        </a:p>
      </dgm:t>
    </dgm:pt>
    <dgm:pt modelId="{DD02B15B-5291-4FA1-93DA-CB33C76B3C0D}">
      <dgm:prSet phldrT="[Texte]"/>
      <dgm:spPr>
        <a:solidFill>
          <a:schemeClr val="tx1"/>
        </a:solidFill>
        <a:effectLst>
          <a:outerShdw blurRad="50800" dist="38100" dir="2700000" algn="tl" rotWithShape="0">
            <a:prstClr val="black">
              <a:alpha val="40000"/>
            </a:prstClr>
          </a:outerShdw>
        </a:effectLst>
      </dgm:spPr>
      <dgm:t>
        <a:bodyPr/>
        <a:lstStyle/>
        <a:p>
          <a:r>
            <a:rPr lang="fr-CH" b="0" dirty="0" smtClean="0">
              <a:latin typeface="Baskerville Old Face" panose="02020602080505020303" pitchFamily="18" charset="0"/>
              <a:cs typeface="Times New Roman" panose="02020603050405020304" pitchFamily="18" charset="0"/>
            </a:rPr>
            <a:t>Proprement dit (vocation légale)</a:t>
          </a:r>
          <a:endParaRPr lang="fr-CH" b="0" dirty="0">
            <a:latin typeface="Baskerville Old Face" panose="02020602080505020303" pitchFamily="18" charset="0"/>
            <a:cs typeface="Times New Roman" panose="02020603050405020304" pitchFamily="18" charset="0"/>
          </a:endParaRPr>
        </a:p>
      </dgm:t>
    </dgm:pt>
    <dgm:pt modelId="{2932CC4D-289F-45CF-9FE5-73CBD45A1358}" type="parTrans" cxnId="{7BC295F1-B5AD-49A0-B312-E99DE39072A7}">
      <dgm:prSet/>
      <dgm:spPr>
        <a:effectLst>
          <a:outerShdw blurRad="50800" dist="38100" dir="2700000" algn="tl" rotWithShape="0">
            <a:prstClr val="black">
              <a:alpha val="40000"/>
            </a:prstClr>
          </a:outerShdw>
        </a:effectLst>
      </dgm:spPr>
      <dgm:t>
        <a:bodyPr/>
        <a:lstStyle/>
        <a:p>
          <a:endParaRPr lang="fr-CH">
            <a:latin typeface="Baskerville Old Face" panose="02020602080505020303" pitchFamily="18" charset="0"/>
            <a:cs typeface="Times New Roman" panose="02020603050405020304" pitchFamily="18" charset="0"/>
          </a:endParaRPr>
        </a:p>
      </dgm:t>
    </dgm:pt>
    <dgm:pt modelId="{285DEB44-1B25-4F55-B48B-E5E2185DFC1F}" type="sibTrans" cxnId="{7BC295F1-B5AD-49A0-B312-E99DE39072A7}">
      <dgm:prSet/>
      <dgm:spPr/>
      <dgm:t>
        <a:bodyPr/>
        <a:lstStyle/>
        <a:p>
          <a:endParaRPr lang="fr-CH"/>
        </a:p>
      </dgm:t>
    </dgm:pt>
    <dgm:pt modelId="{F5DEC6D3-34E9-485D-9B47-926064C0D636}">
      <dgm:prSet phldrT="[Texte]"/>
      <dgm:spPr>
        <a:solidFill>
          <a:schemeClr val="tx1"/>
        </a:solidFill>
        <a:effectLst>
          <a:outerShdw blurRad="50800" dist="38100" dir="2700000" algn="tl" rotWithShape="0">
            <a:prstClr val="black">
              <a:alpha val="40000"/>
            </a:prstClr>
          </a:outerShdw>
        </a:effectLst>
      </dgm:spPr>
      <dgm:t>
        <a:bodyPr/>
        <a:lstStyle/>
        <a:p>
          <a:r>
            <a:rPr lang="fr-CH" b="0" dirty="0" smtClean="0">
              <a:latin typeface="Baskerville Old Face" panose="02020602080505020303" pitchFamily="18" charset="0"/>
              <a:cs typeface="Times New Roman" panose="02020603050405020304" pitchFamily="18" charset="0"/>
            </a:rPr>
            <a:t>Légal</a:t>
          </a:r>
          <a:endParaRPr lang="fr-CH" b="0" dirty="0">
            <a:latin typeface="Baskerville Old Face" panose="02020602080505020303" pitchFamily="18" charset="0"/>
            <a:cs typeface="Times New Roman" panose="02020603050405020304" pitchFamily="18" charset="0"/>
          </a:endParaRPr>
        </a:p>
      </dgm:t>
    </dgm:pt>
    <dgm:pt modelId="{80F22F6C-0AB5-4FD2-B372-7B502183CF13}" type="parTrans" cxnId="{0C7017AE-85FC-4864-A92A-5E3917E2B73B}">
      <dgm:prSet/>
      <dgm:spPr>
        <a:effectLst>
          <a:outerShdw blurRad="50800" dist="38100" dir="2700000" algn="tl" rotWithShape="0">
            <a:prstClr val="black">
              <a:alpha val="40000"/>
            </a:prstClr>
          </a:outerShdw>
        </a:effectLst>
      </dgm:spPr>
      <dgm:t>
        <a:bodyPr/>
        <a:lstStyle/>
        <a:p>
          <a:endParaRPr lang="fr-CH">
            <a:latin typeface="Baskerville Old Face" panose="02020602080505020303" pitchFamily="18" charset="0"/>
            <a:cs typeface="Times New Roman" panose="02020603050405020304" pitchFamily="18" charset="0"/>
          </a:endParaRPr>
        </a:p>
      </dgm:t>
    </dgm:pt>
    <dgm:pt modelId="{8A6884DD-D28F-40D2-A6B7-B038DA49D067}" type="sibTrans" cxnId="{0C7017AE-85FC-4864-A92A-5E3917E2B73B}">
      <dgm:prSet/>
      <dgm:spPr/>
      <dgm:t>
        <a:bodyPr/>
        <a:lstStyle/>
        <a:p>
          <a:endParaRPr lang="fr-CH"/>
        </a:p>
      </dgm:t>
    </dgm:pt>
    <dgm:pt modelId="{EA647271-6DB5-45C8-B04C-D62BD75F7D12}">
      <dgm:prSet phldrT="[Texte]"/>
      <dgm:spPr>
        <a:solidFill>
          <a:schemeClr val="tx1"/>
        </a:solidFill>
        <a:effectLst>
          <a:outerShdw blurRad="50800" dist="38100" dir="2700000" algn="tl" rotWithShape="0">
            <a:prstClr val="black">
              <a:alpha val="40000"/>
            </a:prstClr>
          </a:outerShdw>
        </a:effectLst>
      </dgm:spPr>
      <dgm:t>
        <a:bodyPr/>
        <a:lstStyle/>
        <a:p>
          <a:r>
            <a:rPr lang="fr-CH" b="0" dirty="0" smtClean="0">
              <a:latin typeface="Baskerville Old Face" panose="02020602080505020303" pitchFamily="18" charset="0"/>
              <a:cs typeface="Times New Roman" panose="02020603050405020304" pitchFamily="18" charset="0"/>
            </a:rPr>
            <a:t>Volontaire : 626 al. 1</a:t>
          </a:r>
          <a:endParaRPr lang="fr-CH" b="0" dirty="0">
            <a:latin typeface="Baskerville Old Face" panose="02020602080505020303" pitchFamily="18" charset="0"/>
            <a:cs typeface="Times New Roman" panose="02020603050405020304" pitchFamily="18" charset="0"/>
          </a:endParaRPr>
        </a:p>
      </dgm:t>
    </dgm:pt>
    <dgm:pt modelId="{11BA2C3A-FB5A-4987-BCC2-EDF03E32CF2F}" type="parTrans" cxnId="{CAE4C1B7-F35B-4087-BF42-2ABB1E14F078}">
      <dgm:prSet/>
      <dgm:spPr>
        <a:effectLst>
          <a:outerShdw blurRad="50800" dist="38100" dir="2700000" algn="tl" rotWithShape="0">
            <a:prstClr val="black">
              <a:alpha val="40000"/>
            </a:prstClr>
          </a:outerShdw>
        </a:effectLst>
      </dgm:spPr>
      <dgm:t>
        <a:bodyPr/>
        <a:lstStyle/>
        <a:p>
          <a:endParaRPr lang="fr-CH">
            <a:latin typeface="Baskerville Old Face" panose="02020602080505020303" pitchFamily="18" charset="0"/>
            <a:cs typeface="Times New Roman" panose="02020603050405020304" pitchFamily="18" charset="0"/>
          </a:endParaRPr>
        </a:p>
      </dgm:t>
    </dgm:pt>
    <dgm:pt modelId="{CCF9A1D0-D54F-4DFA-93DC-6316CE5AFFD9}" type="sibTrans" cxnId="{CAE4C1B7-F35B-4087-BF42-2ABB1E14F078}">
      <dgm:prSet/>
      <dgm:spPr/>
      <dgm:t>
        <a:bodyPr/>
        <a:lstStyle/>
        <a:p>
          <a:endParaRPr lang="fr-CH"/>
        </a:p>
      </dgm:t>
    </dgm:pt>
    <dgm:pt modelId="{25E26125-6E86-4662-A40F-2DA52CFA29BF}">
      <dgm:prSet phldrT="[Texte]"/>
      <dgm:spPr>
        <a:solidFill>
          <a:schemeClr val="tx1"/>
        </a:solidFill>
        <a:effectLst>
          <a:outerShdw blurRad="50800" dist="38100" dir="2700000" algn="tl" rotWithShape="0">
            <a:prstClr val="black">
              <a:alpha val="40000"/>
            </a:prstClr>
          </a:outerShdw>
        </a:effectLst>
      </dgm:spPr>
      <dgm:t>
        <a:bodyPr/>
        <a:lstStyle/>
        <a:p>
          <a:r>
            <a:rPr lang="fr-CH" b="0" dirty="0" smtClean="0">
              <a:latin typeface="Baskerville Old Face" panose="02020602080505020303" pitchFamily="18" charset="0"/>
              <a:cs typeface="Times New Roman" panose="02020603050405020304" pitchFamily="18" charset="0"/>
            </a:rPr>
            <a:t>Improprement dit (vocation volontaire)</a:t>
          </a:r>
          <a:endParaRPr lang="fr-CH" b="0" dirty="0">
            <a:latin typeface="Baskerville Old Face" panose="02020602080505020303" pitchFamily="18" charset="0"/>
            <a:cs typeface="Times New Roman" panose="02020603050405020304" pitchFamily="18" charset="0"/>
          </a:endParaRPr>
        </a:p>
      </dgm:t>
    </dgm:pt>
    <dgm:pt modelId="{1722AE39-E18F-4193-8B3B-E38582365CB6}" type="parTrans" cxnId="{05356B9D-70FB-45C7-AE0B-46C61678D8F1}">
      <dgm:prSet/>
      <dgm:spPr>
        <a:effectLst>
          <a:outerShdw blurRad="50800" dist="38100" dir="2700000" algn="tl" rotWithShape="0">
            <a:prstClr val="black">
              <a:alpha val="40000"/>
            </a:prstClr>
          </a:outerShdw>
        </a:effectLst>
      </dgm:spPr>
      <dgm:t>
        <a:bodyPr/>
        <a:lstStyle/>
        <a:p>
          <a:endParaRPr lang="fr-CH">
            <a:latin typeface="Baskerville Old Face" panose="02020602080505020303" pitchFamily="18" charset="0"/>
            <a:cs typeface="Times New Roman" panose="02020603050405020304" pitchFamily="18" charset="0"/>
          </a:endParaRPr>
        </a:p>
      </dgm:t>
    </dgm:pt>
    <dgm:pt modelId="{0B90EB8D-8A82-48DE-B32A-039110CFA1A8}" type="sibTrans" cxnId="{05356B9D-70FB-45C7-AE0B-46C61678D8F1}">
      <dgm:prSet/>
      <dgm:spPr/>
      <dgm:t>
        <a:bodyPr/>
        <a:lstStyle/>
        <a:p>
          <a:endParaRPr lang="fr-CH"/>
        </a:p>
      </dgm:t>
    </dgm:pt>
    <dgm:pt modelId="{B8333866-F79A-4150-8BD8-632F21952CD5}">
      <dgm:prSet phldrT="[Texte]"/>
      <dgm:spPr>
        <a:solidFill>
          <a:schemeClr val="tx1"/>
        </a:solidFill>
        <a:effectLst>
          <a:outerShdw blurRad="50800" dist="38100" dir="2700000" algn="tl" rotWithShape="0">
            <a:prstClr val="black">
              <a:alpha val="40000"/>
            </a:prstClr>
          </a:outerShdw>
        </a:effectLst>
      </dgm:spPr>
      <dgm:t>
        <a:bodyPr/>
        <a:lstStyle/>
        <a:p>
          <a:r>
            <a:rPr lang="fr-CH" b="0" dirty="0" smtClean="0">
              <a:latin typeface="Baskerville Old Face" panose="02020602080505020303" pitchFamily="18" charset="0"/>
              <a:cs typeface="Times New Roman" panose="02020603050405020304" pitchFamily="18" charset="0"/>
            </a:rPr>
            <a:t>Volontaire présumé (parts proportionnelles aux parts légales)</a:t>
          </a:r>
          <a:endParaRPr lang="fr-CH" b="0" dirty="0">
            <a:latin typeface="Baskerville Old Face" panose="02020602080505020303" pitchFamily="18" charset="0"/>
            <a:cs typeface="Times New Roman" panose="02020603050405020304" pitchFamily="18" charset="0"/>
          </a:endParaRPr>
        </a:p>
      </dgm:t>
    </dgm:pt>
    <dgm:pt modelId="{74544959-FAE0-47F3-BB76-11233C137D6C}" type="parTrans" cxnId="{EC5BABA7-DA14-452F-8C59-56252D49BD00}">
      <dgm:prSet/>
      <dgm:spPr>
        <a:effectLst>
          <a:outerShdw blurRad="50800" dist="38100" dir="2700000" algn="tl" rotWithShape="0">
            <a:prstClr val="black">
              <a:alpha val="40000"/>
            </a:prstClr>
          </a:outerShdw>
        </a:effectLst>
      </dgm:spPr>
      <dgm:t>
        <a:bodyPr/>
        <a:lstStyle/>
        <a:p>
          <a:endParaRPr lang="fr-CH">
            <a:latin typeface="Baskerville Old Face" panose="02020602080505020303" pitchFamily="18" charset="0"/>
            <a:cs typeface="Times New Roman" panose="02020603050405020304" pitchFamily="18" charset="0"/>
          </a:endParaRPr>
        </a:p>
      </dgm:t>
    </dgm:pt>
    <dgm:pt modelId="{2A6ABB46-3E24-479B-BD52-CA3679081E31}" type="sibTrans" cxnId="{EC5BABA7-DA14-452F-8C59-56252D49BD00}">
      <dgm:prSet/>
      <dgm:spPr/>
      <dgm:t>
        <a:bodyPr/>
        <a:lstStyle/>
        <a:p>
          <a:endParaRPr lang="fr-CH"/>
        </a:p>
      </dgm:t>
    </dgm:pt>
    <dgm:pt modelId="{94E52CE0-7E7E-49A3-89D7-46924A20757E}">
      <dgm:prSet phldrT="[Texte]"/>
      <dgm:spPr>
        <a:solidFill>
          <a:schemeClr val="tx1"/>
        </a:solidFill>
        <a:effectLst>
          <a:outerShdw blurRad="50800" dist="38100" dir="2700000" algn="tl" rotWithShape="0">
            <a:prstClr val="black">
              <a:alpha val="40000"/>
            </a:prstClr>
          </a:outerShdw>
        </a:effectLst>
      </dgm:spPr>
      <dgm:t>
        <a:bodyPr/>
        <a:lstStyle/>
        <a:p>
          <a:r>
            <a:rPr lang="fr-CH" b="0" dirty="0" smtClean="0">
              <a:latin typeface="Baskerville Old Face" panose="02020602080505020303" pitchFamily="18" charset="0"/>
              <a:cs typeface="Times New Roman" panose="02020603050405020304" pitchFamily="18" charset="0"/>
            </a:rPr>
            <a:t>626 al. 2 : dotation de descendants</a:t>
          </a:r>
          <a:endParaRPr lang="fr-CH" b="0" dirty="0">
            <a:latin typeface="Baskerville Old Face" panose="02020602080505020303" pitchFamily="18" charset="0"/>
            <a:cs typeface="Times New Roman" panose="02020603050405020304" pitchFamily="18" charset="0"/>
          </a:endParaRPr>
        </a:p>
      </dgm:t>
    </dgm:pt>
    <dgm:pt modelId="{6554C879-4E76-417E-B9FB-2D81D0FDB7E9}" type="parTrans" cxnId="{A03A1083-0005-4319-80A4-A304E688755A}">
      <dgm:prSet/>
      <dgm:spPr>
        <a:effectLst>
          <a:outerShdw blurRad="50800" dist="38100" dir="2700000" algn="tl" rotWithShape="0">
            <a:prstClr val="black">
              <a:alpha val="40000"/>
            </a:prstClr>
          </a:outerShdw>
        </a:effectLst>
      </dgm:spPr>
      <dgm:t>
        <a:bodyPr/>
        <a:lstStyle/>
        <a:p>
          <a:endParaRPr lang="fr-CH"/>
        </a:p>
      </dgm:t>
    </dgm:pt>
    <dgm:pt modelId="{CC7EDC28-41E8-4594-B941-26209B32A460}" type="sibTrans" cxnId="{A03A1083-0005-4319-80A4-A304E688755A}">
      <dgm:prSet/>
      <dgm:spPr/>
      <dgm:t>
        <a:bodyPr/>
        <a:lstStyle/>
        <a:p>
          <a:endParaRPr lang="fr-CH"/>
        </a:p>
      </dgm:t>
    </dgm:pt>
    <dgm:pt modelId="{32BA3D1A-29C3-4635-9AC3-76573118D8B8}">
      <dgm:prSet phldrT="[Texte]"/>
      <dgm:spPr>
        <a:solidFill>
          <a:schemeClr val="tx1"/>
        </a:solidFill>
        <a:effectLst>
          <a:outerShdw blurRad="50800" dist="38100" dir="2700000" algn="tl" rotWithShape="0">
            <a:prstClr val="black">
              <a:alpha val="40000"/>
            </a:prstClr>
          </a:outerShdw>
        </a:effectLst>
      </dgm:spPr>
      <dgm:t>
        <a:bodyPr/>
        <a:lstStyle/>
        <a:p>
          <a:r>
            <a:rPr lang="fr-CH" b="0" dirty="0" smtClean="0">
              <a:latin typeface="Baskerville Old Face" panose="02020602080505020303" pitchFamily="18" charset="0"/>
              <a:cs typeface="Times New Roman" panose="02020603050405020304" pitchFamily="18" charset="0"/>
            </a:rPr>
            <a:t>631 al. 1 : frais de formation non usuels de descendants</a:t>
          </a:r>
          <a:endParaRPr lang="fr-CH" b="0" dirty="0">
            <a:latin typeface="Baskerville Old Face" panose="02020602080505020303" pitchFamily="18" charset="0"/>
            <a:cs typeface="Times New Roman" panose="02020603050405020304" pitchFamily="18" charset="0"/>
          </a:endParaRPr>
        </a:p>
      </dgm:t>
    </dgm:pt>
    <dgm:pt modelId="{E26F6642-F759-4716-8C1B-F5831177742A}" type="parTrans" cxnId="{D67FB873-03B9-4F4A-9898-4F94540E556C}">
      <dgm:prSet/>
      <dgm:spPr>
        <a:effectLst>
          <a:outerShdw blurRad="50800" dist="38100" dir="2700000" algn="tl" rotWithShape="0">
            <a:prstClr val="black">
              <a:alpha val="40000"/>
            </a:prstClr>
          </a:outerShdw>
        </a:effectLst>
      </dgm:spPr>
      <dgm:t>
        <a:bodyPr/>
        <a:lstStyle/>
        <a:p>
          <a:endParaRPr lang="fr-CH"/>
        </a:p>
      </dgm:t>
    </dgm:pt>
    <dgm:pt modelId="{430C5DB8-9298-40F7-9796-D3551DB706ED}" type="sibTrans" cxnId="{D67FB873-03B9-4F4A-9898-4F94540E556C}">
      <dgm:prSet/>
      <dgm:spPr/>
      <dgm:t>
        <a:bodyPr/>
        <a:lstStyle/>
        <a:p>
          <a:endParaRPr lang="fr-CH"/>
        </a:p>
      </dgm:t>
    </dgm:pt>
    <dgm:pt modelId="{E78FC0FA-560C-4510-AA3E-87F57F984913}">
      <dgm:prSet phldrT="[Texte]"/>
      <dgm:spPr>
        <a:solidFill>
          <a:schemeClr val="tx1"/>
        </a:solidFill>
        <a:effectLst>
          <a:outerShdw blurRad="50800" dist="38100" dir="2700000" algn="tl" rotWithShape="0">
            <a:prstClr val="black">
              <a:alpha val="40000"/>
            </a:prstClr>
          </a:outerShdw>
        </a:effectLst>
      </dgm:spPr>
      <dgm:t>
        <a:bodyPr/>
        <a:lstStyle/>
        <a:p>
          <a:r>
            <a:rPr lang="fr-CH" b="0" dirty="0" smtClean="0">
              <a:latin typeface="Baskerville Old Face" panose="02020602080505020303" pitchFamily="18" charset="0"/>
              <a:cs typeface="Times New Roman" panose="02020603050405020304" pitchFamily="18" charset="0"/>
            </a:rPr>
            <a:t>Volontaire : 626 al. 1 par analogie</a:t>
          </a:r>
          <a:endParaRPr lang="fr-CH" b="0" dirty="0">
            <a:latin typeface="Baskerville Old Face" panose="02020602080505020303" pitchFamily="18" charset="0"/>
            <a:cs typeface="Times New Roman" panose="02020603050405020304" pitchFamily="18" charset="0"/>
          </a:endParaRPr>
        </a:p>
      </dgm:t>
    </dgm:pt>
    <dgm:pt modelId="{0440560C-F17F-406B-B9E3-3B4520B452B6}" type="parTrans" cxnId="{E72044DB-7D90-4232-AE68-DE3EE4B84BFB}">
      <dgm:prSet/>
      <dgm:spPr>
        <a:effectLst>
          <a:outerShdw blurRad="50800" dist="38100" dir="2700000" algn="tl" rotWithShape="0">
            <a:prstClr val="black">
              <a:alpha val="40000"/>
            </a:prstClr>
          </a:outerShdw>
        </a:effectLst>
      </dgm:spPr>
      <dgm:t>
        <a:bodyPr/>
        <a:lstStyle/>
        <a:p>
          <a:endParaRPr lang="fr-CH"/>
        </a:p>
      </dgm:t>
    </dgm:pt>
    <dgm:pt modelId="{3C88F359-30A3-4558-B426-F0B7B866790F}" type="sibTrans" cxnId="{E72044DB-7D90-4232-AE68-DE3EE4B84BFB}">
      <dgm:prSet/>
      <dgm:spPr/>
      <dgm:t>
        <a:bodyPr/>
        <a:lstStyle/>
        <a:p>
          <a:endParaRPr lang="fr-CH"/>
        </a:p>
      </dgm:t>
    </dgm:pt>
    <dgm:pt modelId="{673A7420-9079-4DB1-867C-24DB899F1398}" type="pres">
      <dgm:prSet presAssocID="{D2A4507E-3810-4D70-905B-5528B6E706D5}" presName="diagram" presStyleCnt="0">
        <dgm:presLayoutVars>
          <dgm:chPref val="1"/>
          <dgm:dir/>
          <dgm:animOne val="branch"/>
          <dgm:animLvl val="lvl"/>
          <dgm:resizeHandles val="exact"/>
        </dgm:presLayoutVars>
      </dgm:prSet>
      <dgm:spPr/>
      <dgm:t>
        <a:bodyPr/>
        <a:lstStyle/>
        <a:p>
          <a:endParaRPr lang="fr-CH"/>
        </a:p>
      </dgm:t>
    </dgm:pt>
    <dgm:pt modelId="{40197E29-55A8-4B0E-B6FE-E02BAF88F35B}" type="pres">
      <dgm:prSet presAssocID="{0D03207D-EC8F-4613-A47E-0C9B43AD552E}" presName="root1" presStyleCnt="0"/>
      <dgm:spPr/>
    </dgm:pt>
    <dgm:pt modelId="{4AE44E65-3BD2-4D8E-8D26-1F0748740583}" type="pres">
      <dgm:prSet presAssocID="{0D03207D-EC8F-4613-A47E-0C9B43AD552E}" presName="LevelOneTextNode" presStyleLbl="node0" presStyleIdx="0" presStyleCnt="1">
        <dgm:presLayoutVars>
          <dgm:chPref val="3"/>
        </dgm:presLayoutVars>
      </dgm:prSet>
      <dgm:spPr/>
      <dgm:t>
        <a:bodyPr/>
        <a:lstStyle/>
        <a:p>
          <a:endParaRPr lang="fr-CH"/>
        </a:p>
      </dgm:t>
    </dgm:pt>
    <dgm:pt modelId="{77C0F25C-EA93-4C15-81FD-A44E38A320D9}" type="pres">
      <dgm:prSet presAssocID="{0D03207D-EC8F-4613-A47E-0C9B43AD552E}" presName="level2hierChild" presStyleCnt="0"/>
      <dgm:spPr/>
    </dgm:pt>
    <dgm:pt modelId="{04F16E66-6737-4599-BAC1-A7928F354E1E}" type="pres">
      <dgm:prSet presAssocID="{2932CC4D-289F-45CF-9FE5-73CBD45A1358}" presName="conn2-1" presStyleLbl="parChTrans1D2" presStyleIdx="0" presStyleCnt="2"/>
      <dgm:spPr/>
      <dgm:t>
        <a:bodyPr/>
        <a:lstStyle/>
        <a:p>
          <a:endParaRPr lang="fr-CH"/>
        </a:p>
      </dgm:t>
    </dgm:pt>
    <dgm:pt modelId="{1DE680EC-51A6-4548-BDE2-96592575F473}" type="pres">
      <dgm:prSet presAssocID="{2932CC4D-289F-45CF-9FE5-73CBD45A1358}" presName="connTx" presStyleLbl="parChTrans1D2" presStyleIdx="0" presStyleCnt="2"/>
      <dgm:spPr/>
      <dgm:t>
        <a:bodyPr/>
        <a:lstStyle/>
        <a:p>
          <a:endParaRPr lang="fr-CH"/>
        </a:p>
      </dgm:t>
    </dgm:pt>
    <dgm:pt modelId="{F0BED7AC-D292-48D5-B577-357C7CF5B769}" type="pres">
      <dgm:prSet presAssocID="{DD02B15B-5291-4FA1-93DA-CB33C76B3C0D}" presName="root2" presStyleCnt="0"/>
      <dgm:spPr/>
    </dgm:pt>
    <dgm:pt modelId="{83CCFFFE-050A-450C-9CCD-B484FFFFC6E9}" type="pres">
      <dgm:prSet presAssocID="{DD02B15B-5291-4FA1-93DA-CB33C76B3C0D}" presName="LevelTwoTextNode" presStyleLbl="node2" presStyleIdx="0" presStyleCnt="2">
        <dgm:presLayoutVars>
          <dgm:chPref val="3"/>
        </dgm:presLayoutVars>
      </dgm:prSet>
      <dgm:spPr/>
      <dgm:t>
        <a:bodyPr/>
        <a:lstStyle/>
        <a:p>
          <a:endParaRPr lang="fr-CH"/>
        </a:p>
      </dgm:t>
    </dgm:pt>
    <dgm:pt modelId="{E6E23A69-E2B3-4376-96A7-D738AA8C47E0}" type="pres">
      <dgm:prSet presAssocID="{DD02B15B-5291-4FA1-93DA-CB33C76B3C0D}" presName="level3hierChild" presStyleCnt="0"/>
      <dgm:spPr/>
    </dgm:pt>
    <dgm:pt modelId="{3F94016E-18BE-4636-91EC-34FA99F4D58D}" type="pres">
      <dgm:prSet presAssocID="{80F22F6C-0AB5-4FD2-B372-7B502183CF13}" presName="conn2-1" presStyleLbl="parChTrans1D3" presStyleIdx="0" presStyleCnt="4"/>
      <dgm:spPr/>
      <dgm:t>
        <a:bodyPr/>
        <a:lstStyle/>
        <a:p>
          <a:endParaRPr lang="fr-CH"/>
        </a:p>
      </dgm:t>
    </dgm:pt>
    <dgm:pt modelId="{A9FE578F-EE15-4CE8-B5AD-71265468571B}" type="pres">
      <dgm:prSet presAssocID="{80F22F6C-0AB5-4FD2-B372-7B502183CF13}" presName="connTx" presStyleLbl="parChTrans1D3" presStyleIdx="0" presStyleCnt="4"/>
      <dgm:spPr/>
      <dgm:t>
        <a:bodyPr/>
        <a:lstStyle/>
        <a:p>
          <a:endParaRPr lang="fr-CH"/>
        </a:p>
      </dgm:t>
    </dgm:pt>
    <dgm:pt modelId="{A9E687BE-6AAE-4BA6-8D86-AC294B775657}" type="pres">
      <dgm:prSet presAssocID="{F5DEC6D3-34E9-485D-9B47-926064C0D636}" presName="root2" presStyleCnt="0"/>
      <dgm:spPr/>
    </dgm:pt>
    <dgm:pt modelId="{F5020906-D5BF-4D84-A144-284359D128E0}" type="pres">
      <dgm:prSet presAssocID="{F5DEC6D3-34E9-485D-9B47-926064C0D636}" presName="LevelTwoTextNode" presStyleLbl="node3" presStyleIdx="0" presStyleCnt="4">
        <dgm:presLayoutVars>
          <dgm:chPref val="3"/>
        </dgm:presLayoutVars>
      </dgm:prSet>
      <dgm:spPr/>
      <dgm:t>
        <a:bodyPr/>
        <a:lstStyle/>
        <a:p>
          <a:endParaRPr lang="fr-CH"/>
        </a:p>
      </dgm:t>
    </dgm:pt>
    <dgm:pt modelId="{D7519E9A-07B2-454E-9BB6-6DA88EE631EB}" type="pres">
      <dgm:prSet presAssocID="{F5DEC6D3-34E9-485D-9B47-926064C0D636}" presName="level3hierChild" presStyleCnt="0"/>
      <dgm:spPr/>
    </dgm:pt>
    <dgm:pt modelId="{00D15E6F-195A-4098-AA77-E8C0D1A6F423}" type="pres">
      <dgm:prSet presAssocID="{6554C879-4E76-417E-B9FB-2D81D0FDB7E9}" presName="conn2-1" presStyleLbl="parChTrans1D4" presStyleIdx="0" presStyleCnt="2"/>
      <dgm:spPr/>
      <dgm:t>
        <a:bodyPr/>
        <a:lstStyle/>
        <a:p>
          <a:endParaRPr lang="fr-CH"/>
        </a:p>
      </dgm:t>
    </dgm:pt>
    <dgm:pt modelId="{D611A94C-3B59-4B6C-9E12-4941EE9B6BAA}" type="pres">
      <dgm:prSet presAssocID="{6554C879-4E76-417E-B9FB-2D81D0FDB7E9}" presName="connTx" presStyleLbl="parChTrans1D4" presStyleIdx="0" presStyleCnt="2"/>
      <dgm:spPr/>
      <dgm:t>
        <a:bodyPr/>
        <a:lstStyle/>
        <a:p>
          <a:endParaRPr lang="fr-CH"/>
        </a:p>
      </dgm:t>
    </dgm:pt>
    <dgm:pt modelId="{78FE69A6-40E7-447D-94FE-F4F1AD56AF20}" type="pres">
      <dgm:prSet presAssocID="{94E52CE0-7E7E-49A3-89D7-46924A20757E}" presName="root2" presStyleCnt="0"/>
      <dgm:spPr/>
    </dgm:pt>
    <dgm:pt modelId="{B1629C8B-6E64-41EF-94BF-29CB233455E0}" type="pres">
      <dgm:prSet presAssocID="{94E52CE0-7E7E-49A3-89D7-46924A20757E}" presName="LevelTwoTextNode" presStyleLbl="node4" presStyleIdx="0" presStyleCnt="2">
        <dgm:presLayoutVars>
          <dgm:chPref val="3"/>
        </dgm:presLayoutVars>
      </dgm:prSet>
      <dgm:spPr/>
      <dgm:t>
        <a:bodyPr/>
        <a:lstStyle/>
        <a:p>
          <a:endParaRPr lang="fr-CH"/>
        </a:p>
      </dgm:t>
    </dgm:pt>
    <dgm:pt modelId="{55F3D5E2-CFBC-4B39-AFF9-B7336B17DBC5}" type="pres">
      <dgm:prSet presAssocID="{94E52CE0-7E7E-49A3-89D7-46924A20757E}" presName="level3hierChild" presStyleCnt="0"/>
      <dgm:spPr/>
    </dgm:pt>
    <dgm:pt modelId="{AFA92BD9-29FC-43A3-81ED-3D502DF0C7C6}" type="pres">
      <dgm:prSet presAssocID="{E26F6642-F759-4716-8C1B-F5831177742A}" presName="conn2-1" presStyleLbl="parChTrans1D4" presStyleIdx="1" presStyleCnt="2"/>
      <dgm:spPr/>
      <dgm:t>
        <a:bodyPr/>
        <a:lstStyle/>
        <a:p>
          <a:endParaRPr lang="fr-CH"/>
        </a:p>
      </dgm:t>
    </dgm:pt>
    <dgm:pt modelId="{5A9A1B59-7BD8-417A-A814-7658FEA94DEF}" type="pres">
      <dgm:prSet presAssocID="{E26F6642-F759-4716-8C1B-F5831177742A}" presName="connTx" presStyleLbl="parChTrans1D4" presStyleIdx="1" presStyleCnt="2"/>
      <dgm:spPr/>
      <dgm:t>
        <a:bodyPr/>
        <a:lstStyle/>
        <a:p>
          <a:endParaRPr lang="fr-CH"/>
        </a:p>
      </dgm:t>
    </dgm:pt>
    <dgm:pt modelId="{1F882060-0391-4B80-8C0B-ECA2E4965599}" type="pres">
      <dgm:prSet presAssocID="{32BA3D1A-29C3-4635-9AC3-76573118D8B8}" presName="root2" presStyleCnt="0"/>
      <dgm:spPr/>
    </dgm:pt>
    <dgm:pt modelId="{4A52B79C-F9B8-4F59-84B6-4EA340E3F932}" type="pres">
      <dgm:prSet presAssocID="{32BA3D1A-29C3-4635-9AC3-76573118D8B8}" presName="LevelTwoTextNode" presStyleLbl="node4" presStyleIdx="1" presStyleCnt="2">
        <dgm:presLayoutVars>
          <dgm:chPref val="3"/>
        </dgm:presLayoutVars>
      </dgm:prSet>
      <dgm:spPr/>
      <dgm:t>
        <a:bodyPr/>
        <a:lstStyle/>
        <a:p>
          <a:endParaRPr lang="fr-CH"/>
        </a:p>
      </dgm:t>
    </dgm:pt>
    <dgm:pt modelId="{856BE6E6-7D7D-45B3-8CD9-AD65BCB9C3DF}" type="pres">
      <dgm:prSet presAssocID="{32BA3D1A-29C3-4635-9AC3-76573118D8B8}" presName="level3hierChild" presStyleCnt="0"/>
      <dgm:spPr/>
    </dgm:pt>
    <dgm:pt modelId="{12F90FF0-6EA4-4C82-813A-AA37E2CC9243}" type="pres">
      <dgm:prSet presAssocID="{11BA2C3A-FB5A-4987-BCC2-EDF03E32CF2F}" presName="conn2-1" presStyleLbl="parChTrans1D3" presStyleIdx="1" presStyleCnt="4"/>
      <dgm:spPr/>
      <dgm:t>
        <a:bodyPr/>
        <a:lstStyle/>
        <a:p>
          <a:endParaRPr lang="fr-CH"/>
        </a:p>
      </dgm:t>
    </dgm:pt>
    <dgm:pt modelId="{931C5E98-4EB2-4D3D-AC8B-CCD1DCE92978}" type="pres">
      <dgm:prSet presAssocID="{11BA2C3A-FB5A-4987-BCC2-EDF03E32CF2F}" presName="connTx" presStyleLbl="parChTrans1D3" presStyleIdx="1" presStyleCnt="4"/>
      <dgm:spPr/>
      <dgm:t>
        <a:bodyPr/>
        <a:lstStyle/>
        <a:p>
          <a:endParaRPr lang="fr-CH"/>
        </a:p>
      </dgm:t>
    </dgm:pt>
    <dgm:pt modelId="{AEDF3FCD-1C7F-4BCB-9D9F-2790F30D9330}" type="pres">
      <dgm:prSet presAssocID="{EA647271-6DB5-45C8-B04C-D62BD75F7D12}" presName="root2" presStyleCnt="0"/>
      <dgm:spPr/>
    </dgm:pt>
    <dgm:pt modelId="{66F3410B-B6F2-4632-83FE-357B418EBC9E}" type="pres">
      <dgm:prSet presAssocID="{EA647271-6DB5-45C8-B04C-D62BD75F7D12}" presName="LevelTwoTextNode" presStyleLbl="node3" presStyleIdx="1" presStyleCnt="4">
        <dgm:presLayoutVars>
          <dgm:chPref val="3"/>
        </dgm:presLayoutVars>
      </dgm:prSet>
      <dgm:spPr/>
      <dgm:t>
        <a:bodyPr/>
        <a:lstStyle/>
        <a:p>
          <a:endParaRPr lang="fr-CH"/>
        </a:p>
      </dgm:t>
    </dgm:pt>
    <dgm:pt modelId="{6E751257-5CC2-4F0C-821D-2BBDAD4C66BD}" type="pres">
      <dgm:prSet presAssocID="{EA647271-6DB5-45C8-B04C-D62BD75F7D12}" presName="level3hierChild" presStyleCnt="0"/>
      <dgm:spPr/>
    </dgm:pt>
    <dgm:pt modelId="{30C4FAE0-6CB3-4D0F-95F5-1C1667308329}" type="pres">
      <dgm:prSet presAssocID="{1722AE39-E18F-4193-8B3B-E38582365CB6}" presName="conn2-1" presStyleLbl="parChTrans1D2" presStyleIdx="1" presStyleCnt="2"/>
      <dgm:spPr/>
      <dgm:t>
        <a:bodyPr/>
        <a:lstStyle/>
        <a:p>
          <a:endParaRPr lang="fr-CH"/>
        </a:p>
      </dgm:t>
    </dgm:pt>
    <dgm:pt modelId="{6BEEFFDD-E0A0-4DE4-B793-A9FF7192C119}" type="pres">
      <dgm:prSet presAssocID="{1722AE39-E18F-4193-8B3B-E38582365CB6}" presName="connTx" presStyleLbl="parChTrans1D2" presStyleIdx="1" presStyleCnt="2"/>
      <dgm:spPr/>
      <dgm:t>
        <a:bodyPr/>
        <a:lstStyle/>
        <a:p>
          <a:endParaRPr lang="fr-CH"/>
        </a:p>
      </dgm:t>
    </dgm:pt>
    <dgm:pt modelId="{BB6676B5-9717-4CA1-AF48-7C5EB7AD51A3}" type="pres">
      <dgm:prSet presAssocID="{25E26125-6E86-4662-A40F-2DA52CFA29BF}" presName="root2" presStyleCnt="0"/>
      <dgm:spPr/>
    </dgm:pt>
    <dgm:pt modelId="{06B5DB9E-E0E5-404F-8C2C-EF5ED1DA0940}" type="pres">
      <dgm:prSet presAssocID="{25E26125-6E86-4662-A40F-2DA52CFA29BF}" presName="LevelTwoTextNode" presStyleLbl="node2" presStyleIdx="1" presStyleCnt="2">
        <dgm:presLayoutVars>
          <dgm:chPref val="3"/>
        </dgm:presLayoutVars>
      </dgm:prSet>
      <dgm:spPr/>
      <dgm:t>
        <a:bodyPr/>
        <a:lstStyle/>
        <a:p>
          <a:endParaRPr lang="fr-CH"/>
        </a:p>
      </dgm:t>
    </dgm:pt>
    <dgm:pt modelId="{39D80629-2198-48B0-9D91-0317D9972012}" type="pres">
      <dgm:prSet presAssocID="{25E26125-6E86-4662-A40F-2DA52CFA29BF}" presName="level3hierChild" presStyleCnt="0"/>
      <dgm:spPr/>
    </dgm:pt>
    <dgm:pt modelId="{3B353373-AB34-4A0B-A540-A1F0B6D593C8}" type="pres">
      <dgm:prSet presAssocID="{74544959-FAE0-47F3-BB76-11233C137D6C}" presName="conn2-1" presStyleLbl="parChTrans1D3" presStyleIdx="2" presStyleCnt="4"/>
      <dgm:spPr/>
      <dgm:t>
        <a:bodyPr/>
        <a:lstStyle/>
        <a:p>
          <a:endParaRPr lang="fr-CH"/>
        </a:p>
      </dgm:t>
    </dgm:pt>
    <dgm:pt modelId="{F71E3E68-6407-40C5-BC73-E73D2E8928FA}" type="pres">
      <dgm:prSet presAssocID="{74544959-FAE0-47F3-BB76-11233C137D6C}" presName="connTx" presStyleLbl="parChTrans1D3" presStyleIdx="2" presStyleCnt="4"/>
      <dgm:spPr/>
      <dgm:t>
        <a:bodyPr/>
        <a:lstStyle/>
        <a:p>
          <a:endParaRPr lang="fr-CH"/>
        </a:p>
      </dgm:t>
    </dgm:pt>
    <dgm:pt modelId="{6FCB5892-6CE5-4B4D-AD95-B1BB58F63680}" type="pres">
      <dgm:prSet presAssocID="{B8333866-F79A-4150-8BD8-632F21952CD5}" presName="root2" presStyleCnt="0"/>
      <dgm:spPr/>
    </dgm:pt>
    <dgm:pt modelId="{B731D388-9482-4596-9B97-AED19BE752F0}" type="pres">
      <dgm:prSet presAssocID="{B8333866-F79A-4150-8BD8-632F21952CD5}" presName="LevelTwoTextNode" presStyleLbl="node3" presStyleIdx="2" presStyleCnt="4">
        <dgm:presLayoutVars>
          <dgm:chPref val="3"/>
        </dgm:presLayoutVars>
      </dgm:prSet>
      <dgm:spPr/>
      <dgm:t>
        <a:bodyPr/>
        <a:lstStyle/>
        <a:p>
          <a:endParaRPr lang="fr-CH"/>
        </a:p>
      </dgm:t>
    </dgm:pt>
    <dgm:pt modelId="{1570807E-9773-418A-AE78-21E22D6F9704}" type="pres">
      <dgm:prSet presAssocID="{B8333866-F79A-4150-8BD8-632F21952CD5}" presName="level3hierChild" presStyleCnt="0"/>
      <dgm:spPr/>
    </dgm:pt>
    <dgm:pt modelId="{53239816-F988-476C-802F-1EBBEDE51B7F}" type="pres">
      <dgm:prSet presAssocID="{0440560C-F17F-406B-B9E3-3B4520B452B6}" presName="conn2-1" presStyleLbl="parChTrans1D3" presStyleIdx="3" presStyleCnt="4"/>
      <dgm:spPr/>
      <dgm:t>
        <a:bodyPr/>
        <a:lstStyle/>
        <a:p>
          <a:endParaRPr lang="fr-CH"/>
        </a:p>
      </dgm:t>
    </dgm:pt>
    <dgm:pt modelId="{99023E57-2BEE-43D7-80F7-0720AFBE7BC4}" type="pres">
      <dgm:prSet presAssocID="{0440560C-F17F-406B-B9E3-3B4520B452B6}" presName="connTx" presStyleLbl="parChTrans1D3" presStyleIdx="3" presStyleCnt="4"/>
      <dgm:spPr/>
      <dgm:t>
        <a:bodyPr/>
        <a:lstStyle/>
        <a:p>
          <a:endParaRPr lang="fr-CH"/>
        </a:p>
      </dgm:t>
    </dgm:pt>
    <dgm:pt modelId="{07AABF9A-758B-461A-8DEC-D7C1654385A3}" type="pres">
      <dgm:prSet presAssocID="{E78FC0FA-560C-4510-AA3E-87F57F984913}" presName="root2" presStyleCnt="0"/>
      <dgm:spPr/>
    </dgm:pt>
    <dgm:pt modelId="{119FA8E4-1A9C-47F2-A163-9C82B3E6E3D8}" type="pres">
      <dgm:prSet presAssocID="{E78FC0FA-560C-4510-AA3E-87F57F984913}" presName="LevelTwoTextNode" presStyleLbl="node3" presStyleIdx="3" presStyleCnt="4">
        <dgm:presLayoutVars>
          <dgm:chPref val="3"/>
        </dgm:presLayoutVars>
      </dgm:prSet>
      <dgm:spPr/>
      <dgm:t>
        <a:bodyPr/>
        <a:lstStyle/>
        <a:p>
          <a:endParaRPr lang="fr-CH"/>
        </a:p>
      </dgm:t>
    </dgm:pt>
    <dgm:pt modelId="{C15D1D3F-32AB-4E40-B36B-6BD7DF84EADC}" type="pres">
      <dgm:prSet presAssocID="{E78FC0FA-560C-4510-AA3E-87F57F984913}" presName="level3hierChild" presStyleCnt="0"/>
      <dgm:spPr/>
    </dgm:pt>
  </dgm:ptLst>
  <dgm:cxnLst>
    <dgm:cxn modelId="{EC5BABA7-DA14-452F-8C59-56252D49BD00}" srcId="{25E26125-6E86-4662-A40F-2DA52CFA29BF}" destId="{B8333866-F79A-4150-8BD8-632F21952CD5}" srcOrd="0" destOrd="0" parTransId="{74544959-FAE0-47F3-BB76-11233C137D6C}" sibTransId="{2A6ABB46-3E24-479B-BD52-CA3679081E31}"/>
    <dgm:cxn modelId="{5B5735C5-257A-4594-8634-7D952369CB9E}" type="presOf" srcId="{0D03207D-EC8F-4613-A47E-0C9B43AD552E}" destId="{4AE44E65-3BD2-4D8E-8D26-1F0748740583}" srcOrd="0" destOrd="0" presId="urn:microsoft.com/office/officeart/2005/8/layout/hierarchy2"/>
    <dgm:cxn modelId="{D67FB873-03B9-4F4A-9898-4F94540E556C}" srcId="{F5DEC6D3-34E9-485D-9B47-926064C0D636}" destId="{32BA3D1A-29C3-4635-9AC3-76573118D8B8}" srcOrd="1" destOrd="0" parTransId="{E26F6642-F759-4716-8C1B-F5831177742A}" sibTransId="{430C5DB8-9298-40F7-9796-D3551DB706ED}"/>
    <dgm:cxn modelId="{8628F478-9606-472B-A772-6788B032B1AB}" type="presOf" srcId="{11BA2C3A-FB5A-4987-BCC2-EDF03E32CF2F}" destId="{12F90FF0-6EA4-4C82-813A-AA37E2CC9243}" srcOrd="0" destOrd="0" presId="urn:microsoft.com/office/officeart/2005/8/layout/hierarchy2"/>
    <dgm:cxn modelId="{FD62676B-368E-4EF4-A523-74EA2E13EA49}" type="presOf" srcId="{E78FC0FA-560C-4510-AA3E-87F57F984913}" destId="{119FA8E4-1A9C-47F2-A163-9C82B3E6E3D8}" srcOrd="0" destOrd="0" presId="urn:microsoft.com/office/officeart/2005/8/layout/hierarchy2"/>
    <dgm:cxn modelId="{5FD6035C-53BF-497D-9E61-4E0D6369BFDD}" type="presOf" srcId="{EA647271-6DB5-45C8-B04C-D62BD75F7D12}" destId="{66F3410B-B6F2-4632-83FE-357B418EBC9E}" srcOrd="0" destOrd="0" presId="urn:microsoft.com/office/officeart/2005/8/layout/hierarchy2"/>
    <dgm:cxn modelId="{11F3386A-427D-465C-ABE4-E21E4B637F0C}" type="presOf" srcId="{2932CC4D-289F-45CF-9FE5-73CBD45A1358}" destId="{1DE680EC-51A6-4548-BDE2-96592575F473}" srcOrd="1" destOrd="0" presId="urn:microsoft.com/office/officeart/2005/8/layout/hierarchy2"/>
    <dgm:cxn modelId="{3094775C-44CF-4EE6-91D0-8809D72AECCD}" type="presOf" srcId="{2932CC4D-289F-45CF-9FE5-73CBD45A1358}" destId="{04F16E66-6737-4599-BAC1-A7928F354E1E}" srcOrd="0" destOrd="0" presId="urn:microsoft.com/office/officeart/2005/8/layout/hierarchy2"/>
    <dgm:cxn modelId="{7BC295F1-B5AD-49A0-B312-E99DE39072A7}" srcId="{0D03207D-EC8F-4613-A47E-0C9B43AD552E}" destId="{DD02B15B-5291-4FA1-93DA-CB33C76B3C0D}" srcOrd="0" destOrd="0" parTransId="{2932CC4D-289F-45CF-9FE5-73CBD45A1358}" sibTransId="{285DEB44-1B25-4F55-B48B-E5E2185DFC1F}"/>
    <dgm:cxn modelId="{CAE4C1B7-F35B-4087-BF42-2ABB1E14F078}" srcId="{DD02B15B-5291-4FA1-93DA-CB33C76B3C0D}" destId="{EA647271-6DB5-45C8-B04C-D62BD75F7D12}" srcOrd="1" destOrd="0" parTransId="{11BA2C3A-FB5A-4987-BCC2-EDF03E32CF2F}" sibTransId="{CCF9A1D0-D54F-4DFA-93DC-6316CE5AFFD9}"/>
    <dgm:cxn modelId="{EDDBDD77-8F74-4D44-86BC-B47952E0663F}" type="presOf" srcId="{80F22F6C-0AB5-4FD2-B372-7B502183CF13}" destId="{A9FE578F-EE15-4CE8-B5AD-71265468571B}" srcOrd="1" destOrd="0" presId="urn:microsoft.com/office/officeart/2005/8/layout/hierarchy2"/>
    <dgm:cxn modelId="{A03A1083-0005-4319-80A4-A304E688755A}" srcId="{F5DEC6D3-34E9-485D-9B47-926064C0D636}" destId="{94E52CE0-7E7E-49A3-89D7-46924A20757E}" srcOrd="0" destOrd="0" parTransId="{6554C879-4E76-417E-B9FB-2D81D0FDB7E9}" sibTransId="{CC7EDC28-41E8-4594-B941-26209B32A460}"/>
    <dgm:cxn modelId="{5084855C-5EF1-4023-B095-D48A4E8FDE46}" type="presOf" srcId="{1722AE39-E18F-4193-8B3B-E38582365CB6}" destId="{6BEEFFDD-E0A0-4DE4-B793-A9FF7192C119}" srcOrd="1" destOrd="0" presId="urn:microsoft.com/office/officeart/2005/8/layout/hierarchy2"/>
    <dgm:cxn modelId="{38A1B8D0-617C-4B6D-A488-726C993260A5}" type="presOf" srcId="{E26F6642-F759-4716-8C1B-F5831177742A}" destId="{5A9A1B59-7BD8-417A-A814-7658FEA94DEF}" srcOrd="1" destOrd="0" presId="urn:microsoft.com/office/officeart/2005/8/layout/hierarchy2"/>
    <dgm:cxn modelId="{32BC14DF-5549-46C8-9894-5CCB6A92B5BE}" type="presOf" srcId="{25E26125-6E86-4662-A40F-2DA52CFA29BF}" destId="{06B5DB9E-E0E5-404F-8C2C-EF5ED1DA0940}" srcOrd="0" destOrd="0" presId="urn:microsoft.com/office/officeart/2005/8/layout/hierarchy2"/>
    <dgm:cxn modelId="{E72044DB-7D90-4232-AE68-DE3EE4B84BFB}" srcId="{25E26125-6E86-4662-A40F-2DA52CFA29BF}" destId="{E78FC0FA-560C-4510-AA3E-87F57F984913}" srcOrd="1" destOrd="0" parTransId="{0440560C-F17F-406B-B9E3-3B4520B452B6}" sibTransId="{3C88F359-30A3-4558-B426-F0B7B866790F}"/>
    <dgm:cxn modelId="{B120A878-136F-4CBC-BF36-53FE57CAE3A1}" type="presOf" srcId="{6554C879-4E76-417E-B9FB-2D81D0FDB7E9}" destId="{D611A94C-3B59-4B6C-9E12-4941EE9B6BAA}" srcOrd="1" destOrd="0" presId="urn:microsoft.com/office/officeart/2005/8/layout/hierarchy2"/>
    <dgm:cxn modelId="{1682DB9E-1509-43BF-A2C8-3ADC3C151944}" type="presOf" srcId="{80F22F6C-0AB5-4FD2-B372-7B502183CF13}" destId="{3F94016E-18BE-4636-91EC-34FA99F4D58D}" srcOrd="0" destOrd="0" presId="urn:microsoft.com/office/officeart/2005/8/layout/hierarchy2"/>
    <dgm:cxn modelId="{33889ABC-C128-4C84-81D4-598B28C22F6A}" type="presOf" srcId="{E26F6642-F759-4716-8C1B-F5831177742A}" destId="{AFA92BD9-29FC-43A3-81ED-3D502DF0C7C6}" srcOrd="0" destOrd="0" presId="urn:microsoft.com/office/officeart/2005/8/layout/hierarchy2"/>
    <dgm:cxn modelId="{05356B9D-70FB-45C7-AE0B-46C61678D8F1}" srcId="{0D03207D-EC8F-4613-A47E-0C9B43AD552E}" destId="{25E26125-6E86-4662-A40F-2DA52CFA29BF}" srcOrd="1" destOrd="0" parTransId="{1722AE39-E18F-4193-8B3B-E38582365CB6}" sibTransId="{0B90EB8D-8A82-48DE-B32A-039110CFA1A8}"/>
    <dgm:cxn modelId="{75E6EBB6-CE1F-4EC7-B7B7-62776B43F0A9}" type="presOf" srcId="{DD02B15B-5291-4FA1-93DA-CB33C76B3C0D}" destId="{83CCFFFE-050A-450C-9CCD-B484FFFFC6E9}" srcOrd="0" destOrd="0" presId="urn:microsoft.com/office/officeart/2005/8/layout/hierarchy2"/>
    <dgm:cxn modelId="{BF698C73-7F10-4BC3-B4C4-29726BD80E26}" type="presOf" srcId="{94E52CE0-7E7E-49A3-89D7-46924A20757E}" destId="{B1629C8B-6E64-41EF-94BF-29CB233455E0}" srcOrd="0" destOrd="0" presId="urn:microsoft.com/office/officeart/2005/8/layout/hierarchy2"/>
    <dgm:cxn modelId="{65D83AF3-891A-4658-B668-B41EA146865D}" type="presOf" srcId="{B8333866-F79A-4150-8BD8-632F21952CD5}" destId="{B731D388-9482-4596-9B97-AED19BE752F0}" srcOrd="0" destOrd="0" presId="urn:microsoft.com/office/officeart/2005/8/layout/hierarchy2"/>
    <dgm:cxn modelId="{1E5B91FC-BEA1-4FB1-BD33-8B8BD5D6B4AC}" type="presOf" srcId="{6554C879-4E76-417E-B9FB-2D81D0FDB7E9}" destId="{00D15E6F-195A-4098-AA77-E8C0D1A6F423}" srcOrd="0" destOrd="0" presId="urn:microsoft.com/office/officeart/2005/8/layout/hierarchy2"/>
    <dgm:cxn modelId="{43498C8A-D92E-46C3-AAB4-0F13E38148B5}" type="presOf" srcId="{11BA2C3A-FB5A-4987-BCC2-EDF03E32CF2F}" destId="{931C5E98-4EB2-4D3D-AC8B-CCD1DCE92978}" srcOrd="1" destOrd="0" presId="urn:microsoft.com/office/officeart/2005/8/layout/hierarchy2"/>
    <dgm:cxn modelId="{8383FD8E-A145-47F5-83F5-116020A85DF5}" srcId="{D2A4507E-3810-4D70-905B-5528B6E706D5}" destId="{0D03207D-EC8F-4613-A47E-0C9B43AD552E}" srcOrd="0" destOrd="0" parTransId="{972062CC-9493-422D-9AB9-D93F0775C505}" sibTransId="{4059A3AF-342A-429D-BF79-8800A3733D61}"/>
    <dgm:cxn modelId="{0B0AB782-A734-40D3-9786-CA6CEBA733F1}" type="presOf" srcId="{0440560C-F17F-406B-B9E3-3B4520B452B6}" destId="{53239816-F988-476C-802F-1EBBEDE51B7F}" srcOrd="0" destOrd="0" presId="urn:microsoft.com/office/officeart/2005/8/layout/hierarchy2"/>
    <dgm:cxn modelId="{870B6A9E-BB3D-40FA-9693-D78A1B7F3986}" type="presOf" srcId="{32BA3D1A-29C3-4635-9AC3-76573118D8B8}" destId="{4A52B79C-F9B8-4F59-84B6-4EA340E3F932}" srcOrd="0" destOrd="0" presId="urn:microsoft.com/office/officeart/2005/8/layout/hierarchy2"/>
    <dgm:cxn modelId="{60A0704C-9087-4059-91D3-4D8836EC1362}" type="presOf" srcId="{1722AE39-E18F-4193-8B3B-E38582365CB6}" destId="{30C4FAE0-6CB3-4D0F-95F5-1C1667308329}" srcOrd="0" destOrd="0" presId="urn:microsoft.com/office/officeart/2005/8/layout/hierarchy2"/>
    <dgm:cxn modelId="{C57737C2-249D-4FEA-B5E1-F2A89938E06B}" type="presOf" srcId="{0440560C-F17F-406B-B9E3-3B4520B452B6}" destId="{99023E57-2BEE-43D7-80F7-0720AFBE7BC4}" srcOrd="1" destOrd="0" presId="urn:microsoft.com/office/officeart/2005/8/layout/hierarchy2"/>
    <dgm:cxn modelId="{877E369E-6EA9-491F-A9F9-4910E06F5887}" type="presOf" srcId="{F5DEC6D3-34E9-485D-9B47-926064C0D636}" destId="{F5020906-D5BF-4D84-A144-284359D128E0}" srcOrd="0" destOrd="0" presId="urn:microsoft.com/office/officeart/2005/8/layout/hierarchy2"/>
    <dgm:cxn modelId="{0C7017AE-85FC-4864-A92A-5E3917E2B73B}" srcId="{DD02B15B-5291-4FA1-93DA-CB33C76B3C0D}" destId="{F5DEC6D3-34E9-485D-9B47-926064C0D636}" srcOrd="0" destOrd="0" parTransId="{80F22F6C-0AB5-4FD2-B372-7B502183CF13}" sibTransId="{8A6884DD-D28F-40D2-A6B7-B038DA49D067}"/>
    <dgm:cxn modelId="{459C6090-C425-482C-A6DB-559250CFBB35}" type="presOf" srcId="{74544959-FAE0-47F3-BB76-11233C137D6C}" destId="{3B353373-AB34-4A0B-A540-A1F0B6D593C8}" srcOrd="0" destOrd="0" presId="urn:microsoft.com/office/officeart/2005/8/layout/hierarchy2"/>
    <dgm:cxn modelId="{613BAB4E-E6F3-44D5-A1A7-C23B38BDC2A7}" type="presOf" srcId="{74544959-FAE0-47F3-BB76-11233C137D6C}" destId="{F71E3E68-6407-40C5-BC73-E73D2E8928FA}" srcOrd="1" destOrd="0" presId="urn:microsoft.com/office/officeart/2005/8/layout/hierarchy2"/>
    <dgm:cxn modelId="{C17932DD-85D5-44E6-B060-655019D0C65B}" type="presOf" srcId="{D2A4507E-3810-4D70-905B-5528B6E706D5}" destId="{673A7420-9079-4DB1-867C-24DB899F1398}" srcOrd="0" destOrd="0" presId="urn:microsoft.com/office/officeart/2005/8/layout/hierarchy2"/>
    <dgm:cxn modelId="{C66D9215-359F-4CCA-B7FA-0E6015CE7F97}" type="presParOf" srcId="{673A7420-9079-4DB1-867C-24DB899F1398}" destId="{40197E29-55A8-4B0E-B6FE-E02BAF88F35B}" srcOrd="0" destOrd="0" presId="urn:microsoft.com/office/officeart/2005/8/layout/hierarchy2"/>
    <dgm:cxn modelId="{2D7DFEBE-2744-4013-B02B-555916CC02E0}" type="presParOf" srcId="{40197E29-55A8-4B0E-B6FE-E02BAF88F35B}" destId="{4AE44E65-3BD2-4D8E-8D26-1F0748740583}" srcOrd="0" destOrd="0" presId="urn:microsoft.com/office/officeart/2005/8/layout/hierarchy2"/>
    <dgm:cxn modelId="{92EEAC31-E5CA-4442-9537-D4BC35433D31}" type="presParOf" srcId="{40197E29-55A8-4B0E-B6FE-E02BAF88F35B}" destId="{77C0F25C-EA93-4C15-81FD-A44E38A320D9}" srcOrd="1" destOrd="0" presId="urn:microsoft.com/office/officeart/2005/8/layout/hierarchy2"/>
    <dgm:cxn modelId="{D700BDD5-FE2B-4B80-B5AA-C4BD0A3F564D}" type="presParOf" srcId="{77C0F25C-EA93-4C15-81FD-A44E38A320D9}" destId="{04F16E66-6737-4599-BAC1-A7928F354E1E}" srcOrd="0" destOrd="0" presId="urn:microsoft.com/office/officeart/2005/8/layout/hierarchy2"/>
    <dgm:cxn modelId="{C2279FE9-8B6C-4735-AFAC-A700CE0F99F2}" type="presParOf" srcId="{04F16E66-6737-4599-BAC1-A7928F354E1E}" destId="{1DE680EC-51A6-4548-BDE2-96592575F473}" srcOrd="0" destOrd="0" presId="urn:microsoft.com/office/officeart/2005/8/layout/hierarchy2"/>
    <dgm:cxn modelId="{C07A5CD9-2D37-4CEA-8B52-D6A72B53036C}" type="presParOf" srcId="{77C0F25C-EA93-4C15-81FD-A44E38A320D9}" destId="{F0BED7AC-D292-48D5-B577-357C7CF5B769}" srcOrd="1" destOrd="0" presId="urn:microsoft.com/office/officeart/2005/8/layout/hierarchy2"/>
    <dgm:cxn modelId="{96071BA4-27AC-4B81-9DF6-D9BAF73F35D6}" type="presParOf" srcId="{F0BED7AC-D292-48D5-B577-357C7CF5B769}" destId="{83CCFFFE-050A-450C-9CCD-B484FFFFC6E9}" srcOrd="0" destOrd="0" presId="urn:microsoft.com/office/officeart/2005/8/layout/hierarchy2"/>
    <dgm:cxn modelId="{9CA3FE38-AC0B-4ADD-A368-4F47646DD669}" type="presParOf" srcId="{F0BED7AC-D292-48D5-B577-357C7CF5B769}" destId="{E6E23A69-E2B3-4376-96A7-D738AA8C47E0}" srcOrd="1" destOrd="0" presId="urn:microsoft.com/office/officeart/2005/8/layout/hierarchy2"/>
    <dgm:cxn modelId="{FE37AF6F-61DA-4F10-A153-3D3214A45E3B}" type="presParOf" srcId="{E6E23A69-E2B3-4376-96A7-D738AA8C47E0}" destId="{3F94016E-18BE-4636-91EC-34FA99F4D58D}" srcOrd="0" destOrd="0" presId="urn:microsoft.com/office/officeart/2005/8/layout/hierarchy2"/>
    <dgm:cxn modelId="{9A1CEF1C-29DC-4BA9-978D-DEB6AAA782CB}" type="presParOf" srcId="{3F94016E-18BE-4636-91EC-34FA99F4D58D}" destId="{A9FE578F-EE15-4CE8-B5AD-71265468571B}" srcOrd="0" destOrd="0" presId="urn:microsoft.com/office/officeart/2005/8/layout/hierarchy2"/>
    <dgm:cxn modelId="{D5D15788-1566-4912-A763-7A3A8EA4C84D}" type="presParOf" srcId="{E6E23A69-E2B3-4376-96A7-D738AA8C47E0}" destId="{A9E687BE-6AAE-4BA6-8D86-AC294B775657}" srcOrd="1" destOrd="0" presId="urn:microsoft.com/office/officeart/2005/8/layout/hierarchy2"/>
    <dgm:cxn modelId="{0FDB5760-3B19-4F42-B628-C05290BAA922}" type="presParOf" srcId="{A9E687BE-6AAE-4BA6-8D86-AC294B775657}" destId="{F5020906-D5BF-4D84-A144-284359D128E0}" srcOrd="0" destOrd="0" presId="urn:microsoft.com/office/officeart/2005/8/layout/hierarchy2"/>
    <dgm:cxn modelId="{19F89FC0-24DD-4266-B0D4-0F63991CA0BA}" type="presParOf" srcId="{A9E687BE-6AAE-4BA6-8D86-AC294B775657}" destId="{D7519E9A-07B2-454E-9BB6-6DA88EE631EB}" srcOrd="1" destOrd="0" presId="urn:microsoft.com/office/officeart/2005/8/layout/hierarchy2"/>
    <dgm:cxn modelId="{780539C5-E049-4993-9777-79077F77BEAD}" type="presParOf" srcId="{D7519E9A-07B2-454E-9BB6-6DA88EE631EB}" destId="{00D15E6F-195A-4098-AA77-E8C0D1A6F423}" srcOrd="0" destOrd="0" presId="urn:microsoft.com/office/officeart/2005/8/layout/hierarchy2"/>
    <dgm:cxn modelId="{5F7EF52E-0AF5-4823-A91A-693F92C2BDAD}" type="presParOf" srcId="{00D15E6F-195A-4098-AA77-E8C0D1A6F423}" destId="{D611A94C-3B59-4B6C-9E12-4941EE9B6BAA}" srcOrd="0" destOrd="0" presId="urn:microsoft.com/office/officeart/2005/8/layout/hierarchy2"/>
    <dgm:cxn modelId="{F78053EE-A74D-44A5-8560-0A7DE84193B5}" type="presParOf" srcId="{D7519E9A-07B2-454E-9BB6-6DA88EE631EB}" destId="{78FE69A6-40E7-447D-94FE-F4F1AD56AF20}" srcOrd="1" destOrd="0" presId="urn:microsoft.com/office/officeart/2005/8/layout/hierarchy2"/>
    <dgm:cxn modelId="{FDF237F8-B9F5-4E92-B9E5-BB89E7AE303E}" type="presParOf" srcId="{78FE69A6-40E7-447D-94FE-F4F1AD56AF20}" destId="{B1629C8B-6E64-41EF-94BF-29CB233455E0}" srcOrd="0" destOrd="0" presId="urn:microsoft.com/office/officeart/2005/8/layout/hierarchy2"/>
    <dgm:cxn modelId="{94F2B9B8-7490-4887-8153-CACBECA7CBA8}" type="presParOf" srcId="{78FE69A6-40E7-447D-94FE-F4F1AD56AF20}" destId="{55F3D5E2-CFBC-4B39-AFF9-B7336B17DBC5}" srcOrd="1" destOrd="0" presId="urn:microsoft.com/office/officeart/2005/8/layout/hierarchy2"/>
    <dgm:cxn modelId="{17890556-4D78-4D58-B82F-C285884C8F2F}" type="presParOf" srcId="{D7519E9A-07B2-454E-9BB6-6DA88EE631EB}" destId="{AFA92BD9-29FC-43A3-81ED-3D502DF0C7C6}" srcOrd="2" destOrd="0" presId="urn:microsoft.com/office/officeart/2005/8/layout/hierarchy2"/>
    <dgm:cxn modelId="{0B4DC98B-DA08-4220-BBE7-71974D1374DF}" type="presParOf" srcId="{AFA92BD9-29FC-43A3-81ED-3D502DF0C7C6}" destId="{5A9A1B59-7BD8-417A-A814-7658FEA94DEF}" srcOrd="0" destOrd="0" presId="urn:microsoft.com/office/officeart/2005/8/layout/hierarchy2"/>
    <dgm:cxn modelId="{6329714A-3A0B-49BA-A06D-1D91735BC3C7}" type="presParOf" srcId="{D7519E9A-07B2-454E-9BB6-6DA88EE631EB}" destId="{1F882060-0391-4B80-8C0B-ECA2E4965599}" srcOrd="3" destOrd="0" presId="urn:microsoft.com/office/officeart/2005/8/layout/hierarchy2"/>
    <dgm:cxn modelId="{ADA375A5-7FD5-44EC-9352-E5FEBA8ADA1B}" type="presParOf" srcId="{1F882060-0391-4B80-8C0B-ECA2E4965599}" destId="{4A52B79C-F9B8-4F59-84B6-4EA340E3F932}" srcOrd="0" destOrd="0" presId="urn:microsoft.com/office/officeart/2005/8/layout/hierarchy2"/>
    <dgm:cxn modelId="{06BC523E-5F92-4F0B-9A9C-00297FD00FBD}" type="presParOf" srcId="{1F882060-0391-4B80-8C0B-ECA2E4965599}" destId="{856BE6E6-7D7D-45B3-8CD9-AD65BCB9C3DF}" srcOrd="1" destOrd="0" presId="urn:microsoft.com/office/officeart/2005/8/layout/hierarchy2"/>
    <dgm:cxn modelId="{C1068DA7-C4BF-4C98-985C-CEFC6FE4C952}" type="presParOf" srcId="{E6E23A69-E2B3-4376-96A7-D738AA8C47E0}" destId="{12F90FF0-6EA4-4C82-813A-AA37E2CC9243}" srcOrd="2" destOrd="0" presId="urn:microsoft.com/office/officeart/2005/8/layout/hierarchy2"/>
    <dgm:cxn modelId="{0B2204BD-064A-4D68-B6A6-ACF6C4B3D31C}" type="presParOf" srcId="{12F90FF0-6EA4-4C82-813A-AA37E2CC9243}" destId="{931C5E98-4EB2-4D3D-AC8B-CCD1DCE92978}" srcOrd="0" destOrd="0" presId="urn:microsoft.com/office/officeart/2005/8/layout/hierarchy2"/>
    <dgm:cxn modelId="{2B19254D-3019-4DA8-9EB1-D0334347B396}" type="presParOf" srcId="{E6E23A69-E2B3-4376-96A7-D738AA8C47E0}" destId="{AEDF3FCD-1C7F-4BCB-9D9F-2790F30D9330}" srcOrd="3" destOrd="0" presId="urn:microsoft.com/office/officeart/2005/8/layout/hierarchy2"/>
    <dgm:cxn modelId="{4EF4160D-3998-47FA-8BE6-48296C75E6EF}" type="presParOf" srcId="{AEDF3FCD-1C7F-4BCB-9D9F-2790F30D9330}" destId="{66F3410B-B6F2-4632-83FE-357B418EBC9E}" srcOrd="0" destOrd="0" presId="urn:microsoft.com/office/officeart/2005/8/layout/hierarchy2"/>
    <dgm:cxn modelId="{8F040AA3-078E-4BC3-97D1-D9B2E2FE500F}" type="presParOf" srcId="{AEDF3FCD-1C7F-4BCB-9D9F-2790F30D9330}" destId="{6E751257-5CC2-4F0C-821D-2BBDAD4C66BD}" srcOrd="1" destOrd="0" presId="urn:microsoft.com/office/officeart/2005/8/layout/hierarchy2"/>
    <dgm:cxn modelId="{8126E0B1-C7D9-4C41-8645-E42ED1108AF7}" type="presParOf" srcId="{77C0F25C-EA93-4C15-81FD-A44E38A320D9}" destId="{30C4FAE0-6CB3-4D0F-95F5-1C1667308329}" srcOrd="2" destOrd="0" presId="urn:microsoft.com/office/officeart/2005/8/layout/hierarchy2"/>
    <dgm:cxn modelId="{61C0F266-E761-45DD-B8BF-A19B90AE4784}" type="presParOf" srcId="{30C4FAE0-6CB3-4D0F-95F5-1C1667308329}" destId="{6BEEFFDD-E0A0-4DE4-B793-A9FF7192C119}" srcOrd="0" destOrd="0" presId="urn:microsoft.com/office/officeart/2005/8/layout/hierarchy2"/>
    <dgm:cxn modelId="{A1C51915-DBE6-4F37-B34B-7AF4EF1FC9CA}" type="presParOf" srcId="{77C0F25C-EA93-4C15-81FD-A44E38A320D9}" destId="{BB6676B5-9717-4CA1-AF48-7C5EB7AD51A3}" srcOrd="3" destOrd="0" presId="urn:microsoft.com/office/officeart/2005/8/layout/hierarchy2"/>
    <dgm:cxn modelId="{E4A1E962-17AE-464A-8BBB-54B050BECB79}" type="presParOf" srcId="{BB6676B5-9717-4CA1-AF48-7C5EB7AD51A3}" destId="{06B5DB9E-E0E5-404F-8C2C-EF5ED1DA0940}" srcOrd="0" destOrd="0" presId="urn:microsoft.com/office/officeart/2005/8/layout/hierarchy2"/>
    <dgm:cxn modelId="{9F682E7B-6FE0-4CA3-A66A-501A635C3BA7}" type="presParOf" srcId="{BB6676B5-9717-4CA1-AF48-7C5EB7AD51A3}" destId="{39D80629-2198-48B0-9D91-0317D9972012}" srcOrd="1" destOrd="0" presId="urn:microsoft.com/office/officeart/2005/8/layout/hierarchy2"/>
    <dgm:cxn modelId="{001879D3-2170-4DD9-BCB9-853AD9D31719}" type="presParOf" srcId="{39D80629-2198-48B0-9D91-0317D9972012}" destId="{3B353373-AB34-4A0B-A540-A1F0B6D593C8}" srcOrd="0" destOrd="0" presId="urn:microsoft.com/office/officeart/2005/8/layout/hierarchy2"/>
    <dgm:cxn modelId="{5BC0CC1B-A3C7-4392-80E3-E27D6C1E0928}" type="presParOf" srcId="{3B353373-AB34-4A0B-A540-A1F0B6D593C8}" destId="{F71E3E68-6407-40C5-BC73-E73D2E8928FA}" srcOrd="0" destOrd="0" presId="urn:microsoft.com/office/officeart/2005/8/layout/hierarchy2"/>
    <dgm:cxn modelId="{FEF51B3C-FC6F-442B-945E-8966AC804A0B}" type="presParOf" srcId="{39D80629-2198-48B0-9D91-0317D9972012}" destId="{6FCB5892-6CE5-4B4D-AD95-B1BB58F63680}" srcOrd="1" destOrd="0" presId="urn:microsoft.com/office/officeart/2005/8/layout/hierarchy2"/>
    <dgm:cxn modelId="{2BFCF239-5525-472F-B2E2-3F9E27D3F8F4}" type="presParOf" srcId="{6FCB5892-6CE5-4B4D-AD95-B1BB58F63680}" destId="{B731D388-9482-4596-9B97-AED19BE752F0}" srcOrd="0" destOrd="0" presId="urn:microsoft.com/office/officeart/2005/8/layout/hierarchy2"/>
    <dgm:cxn modelId="{FD15A89A-9F62-4F9F-9DC2-D567B5348F83}" type="presParOf" srcId="{6FCB5892-6CE5-4B4D-AD95-B1BB58F63680}" destId="{1570807E-9773-418A-AE78-21E22D6F9704}" srcOrd="1" destOrd="0" presId="urn:microsoft.com/office/officeart/2005/8/layout/hierarchy2"/>
    <dgm:cxn modelId="{E3616DB9-5BEC-4CB6-BB7D-D8794A1FABD8}" type="presParOf" srcId="{39D80629-2198-48B0-9D91-0317D9972012}" destId="{53239816-F988-476C-802F-1EBBEDE51B7F}" srcOrd="2" destOrd="0" presId="urn:microsoft.com/office/officeart/2005/8/layout/hierarchy2"/>
    <dgm:cxn modelId="{42A86BC8-9254-48A0-9373-221510650708}" type="presParOf" srcId="{53239816-F988-476C-802F-1EBBEDE51B7F}" destId="{99023E57-2BEE-43D7-80F7-0720AFBE7BC4}" srcOrd="0" destOrd="0" presId="urn:microsoft.com/office/officeart/2005/8/layout/hierarchy2"/>
    <dgm:cxn modelId="{59794285-C635-476C-9CDE-FE67691E2BC0}" type="presParOf" srcId="{39D80629-2198-48B0-9D91-0317D9972012}" destId="{07AABF9A-758B-461A-8DEC-D7C1654385A3}" srcOrd="3" destOrd="0" presId="urn:microsoft.com/office/officeart/2005/8/layout/hierarchy2"/>
    <dgm:cxn modelId="{7CB95CFB-F911-4084-9C47-986D981D2692}" type="presParOf" srcId="{07AABF9A-758B-461A-8DEC-D7C1654385A3}" destId="{119FA8E4-1A9C-47F2-A163-9C82B3E6E3D8}" srcOrd="0" destOrd="0" presId="urn:microsoft.com/office/officeart/2005/8/layout/hierarchy2"/>
    <dgm:cxn modelId="{401A4CC2-1625-41E0-A552-1F226EEBD12E}" type="presParOf" srcId="{07AABF9A-758B-461A-8DEC-D7C1654385A3}" destId="{C15D1D3F-32AB-4E40-B36B-6BD7DF84EADC}" srcOrd="1" destOrd="0" presId="urn:microsoft.com/office/officeart/2005/8/layout/hierarchy2"/>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solidFill>
                <a:schemeClr val="tx2"/>
              </a:solidFill>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973C59C-4E16-4A64-A766-34DB213E11B3}" type="datetimeFigureOut">
              <a:rPr lang="fr-FR">
                <a:solidFill>
                  <a:schemeClr val="tx2"/>
                </a:solidFill>
              </a:rPr>
              <a:t>15/03/2017</a:t>
            </a:fld>
            <a:endParaRPr>
              <a:solidFill>
                <a:schemeClr val="tx2"/>
              </a:solidFill>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solidFill>
                <a:schemeClr val="tx2"/>
              </a:solidFill>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FD77566-CD65-4859-9FA1-43956DC85B8C}" type="slidenum">
              <a:rPr>
                <a:solidFill>
                  <a:schemeClr val="tx2"/>
                </a:solidFill>
              </a:rPr>
              <a:t>‹N°›</a:t>
            </a:fld>
            <a:endParaRPr>
              <a:solidFill>
                <a:schemeClr val="tx2"/>
              </a:solidFill>
            </a:endParaRPr>
          </a:p>
        </p:txBody>
      </p:sp>
    </p:spTree>
    <p:extLst>
      <p:ext uri="{BB962C8B-B14F-4D97-AF65-F5344CB8AC3E}">
        <p14:creationId xmlns:p14="http://schemas.microsoft.com/office/powerpoint/2010/main" val="27087983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solidFill>
                  <a:schemeClr val="tx2"/>
                </a:solidFill>
              </a:defRPr>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solidFill>
                  <a:schemeClr val="tx2"/>
                </a:solidFill>
              </a:defRPr>
            </a:lvl1pPr>
          </a:lstStyle>
          <a:p>
            <a:fld id="{F95CF31C-F757-429C-A789-86504F04C3BE}" type="datetimeFigureOut">
              <a:rPr lang="fr-FR"/>
              <a:pPr/>
              <a:t>15/03/2017</a:t>
            </a:fld>
            <a:endParaRP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solidFill>
                  <a:schemeClr val="tx2"/>
                </a:solidFill>
              </a:defRPr>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solidFill>
                  <a:schemeClr val="tx2"/>
                </a:solidFill>
              </a:defRPr>
            </a:lvl1pPr>
          </a:lstStyle>
          <a:p>
            <a:fld id="{B8796F01-7154-41E0-B48B-A6921757531A}" type="slidenum">
              <a:rPr/>
              <a:pPr/>
              <a:t>‹N°›</a:t>
            </a:fld>
            <a:endParaRPr/>
          </a:p>
        </p:txBody>
      </p:sp>
    </p:spTree>
    <p:extLst>
      <p:ext uri="{BB962C8B-B14F-4D97-AF65-F5344CB8AC3E}">
        <p14:creationId xmlns:p14="http://schemas.microsoft.com/office/powerpoint/2010/main" val="44077566"/>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2"/>
        </a:solidFill>
        <a:latin typeface="+mn-lt"/>
        <a:ea typeface="+mn-ea"/>
        <a:cs typeface="+mn-cs"/>
      </a:defRPr>
    </a:lvl1pPr>
    <a:lvl2pPr marL="609493" algn="l" defTabSz="1218987" rtl="0" eaLnBrk="1" latinLnBrk="0" hangingPunct="1">
      <a:defRPr sz="1600" kern="1200">
        <a:solidFill>
          <a:schemeClr val="tx2"/>
        </a:solidFill>
        <a:latin typeface="+mn-lt"/>
        <a:ea typeface="+mn-ea"/>
        <a:cs typeface="+mn-cs"/>
      </a:defRPr>
    </a:lvl2pPr>
    <a:lvl3pPr marL="1218987" algn="l" defTabSz="1218987" rtl="0" eaLnBrk="1" latinLnBrk="0" hangingPunct="1">
      <a:defRPr sz="1600" kern="1200">
        <a:solidFill>
          <a:schemeClr val="tx2"/>
        </a:solidFill>
        <a:latin typeface="+mn-lt"/>
        <a:ea typeface="+mn-ea"/>
        <a:cs typeface="+mn-cs"/>
      </a:defRPr>
    </a:lvl3pPr>
    <a:lvl4pPr marL="1828480" algn="l" defTabSz="1218987" rtl="0" eaLnBrk="1" latinLnBrk="0" hangingPunct="1">
      <a:defRPr sz="1600" kern="1200">
        <a:solidFill>
          <a:schemeClr val="tx2"/>
        </a:solidFill>
        <a:latin typeface="+mn-lt"/>
        <a:ea typeface="+mn-ea"/>
        <a:cs typeface="+mn-cs"/>
      </a:defRPr>
    </a:lvl4pPr>
    <a:lvl5pPr marL="2437973" algn="l" defTabSz="1218987" rtl="0" eaLnBrk="1" latinLnBrk="0" hangingPunct="1">
      <a:defRPr sz="1600" kern="1200">
        <a:solidFill>
          <a:schemeClr val="tx2"/>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H"/>
          </a:p>
        </p:txBody>
      </p:sp>
      <p:sp>
        <p:nvSpPr>
          <p:cNvPr id="4" name="Espace réservé du numéro de diapositive 3"/>
          <p:cNvSpPr>
            <a:spLocks noGrp="1"/>
          </p:cNvSpPr>
          <p:nvPr>
            <p:ph type="sldNum" sz="quarter" idx="10"/>
          </p:nvPr>
        </p:nvSpPr>
        <p:spPr/>
        <p:txBody>
          <a:bodyPr/>
          <a:lstStyle/>
          <a:p>
            <a:fld id="{B8796F01-7154-41E0-B48B-A6921757531A}" type="slidenum">
              <a:rPr lang="fr-CH" smtClean="0"/>
              <a:pPr/>
              <a:t>1</a:t>
            </a:fld>
            <a:endParaRPr lang="fr-CH"/>
          </a:p>
        </p:txBody>
      </p:sp>
    </p:spTree>
    <p:extLst>
      <p:ext uri="{BB962C8B-B14F-4D97-AF65-F5344CB8AC3E}">
        <p14:creationId xmlns:p14="http://schemas.microsoft.com/office/powerpoint/2010/main" val="25722307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H"/>
          </a:p>
        </p:txBody>
      </p:sp>
      <p:sp>
        <p:nvSpPr>
          <p:cNvPr id="4" name="Espace réservé du numéro de diapositive 3"/>
          <p:cNvSpPr>
            <a:spLocks noGrp="1"/>
          </p:cNvSpPr>
          <p:nvPr>
            <p:ph type="sldNum" sz="quarter" idx="10"/>
          </p:nvPr>
        </p:nvSpPr>
        <p:spPr/>
        <p:txBody>
          <a:bodyPr/>
          <a:lstStyle/>
          <a:p>
            <a:fld id="{B8796F01-7154-41E0-B48B-A6921757531A}" type="slidenum">
              <a:rPr lang="fr-CH" smtClean="0"/>
              <a:pPr/>
              <a:t>2</a:t>
            </a:fld>
            <a:endParaRPr lang="fr-CH"/>
          </a:p>
        </p:txBody>
      </p:sp>
    </p:spTree>
    <p:extLst>
      <p:ext uri="{BB962C8B-B14F-4D97-AF65-F5344CB8AC3E}">
        <p14:creationId xmlns:p14="http://schemas.microsoft.com/office/powerpoint/2010/main" val="13522478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H"/>
          </a:p>
        </p:txBody>
      </p:sp>
      <p:sp>
        <p:nvSpPr>
          <p:cNvPr id="4" name="Espace réservé du numéro de diapositive 3"/>
          <p:cNvSpPr>
            <a:spLocks noGrp="1"/>
          </p:cNvSpPr>
          <p:nvPr>
            <p:ph type="sldNum" sz="quarter" idx="10"/>
          </p:nvPr>
        </p:nvSpPr>
        <p:spPr/>
        <p:txBody>
          <a:bodyPr/>
          <a:lstStyle/>
          <a:p>
            <a:fld id="{B8796F01-7154-41E0-B48B-A6921757531A}" type="slidenum">
              <a:rPr lang="fr-CH" smtClean="0"/>
              <a:pPr/>
              <a:t>4</a:t>
            </a:fld>
            <a:endParaRPr lang="fr-CH"/>
          </a:p>
        </p:txBody>
      </p:sp>
    </p:spTree>
    <p:extLst>
      <p:ext uri="{BB962C8B-B14F-4D97-AF65-F5344CB8AC3E}">
        <p14:creationId xmlns:p14="http://schemas.microsoft.com/office/powerpoint/2010/main" val="34493368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H"/>
          </a:p>
        </p:txBody>
      </p:sp>
      <p:sp>
        <p:nvSpPr>
          <p:cNvPr id="4" name="Espace réservé du numéro de diapositive 3"/>
          <p:cNvSpPr>
            <a:spLocks noGrp="1"/>
          </p:cNvSpPr>
          <p:nvPr>
            <p:ph type="sldNum" sz="quarter" idx="10"/>
          </p:nvPr>
        </p:nvSpPr>
        <p:spPr/>
        <p:txBody>
          <a:bodyPr/>
          <a:lstStyle/>
          <a:p>
            <a:fld id="{B8796F01-7154-41E0-B48B-A6921757531A}" type="slidenum">
              <a:rPr lang="fr-CH" smtClean="0"/>
              <a:pPr/>
              <a:t>6</a:t>
            </a:fld>
            <a:endParaRPr lang="fr-CH"/>
          </a:p>
        </p:txBody>
      </p:sp>
    </p:spTree>
    <p:extLst>
      <p:ext uri="{BB962C8B-B14F-4D97-AF65-F5344CB8AC3E}">
        <p14:creationId xmlns:p14="http://schemas.microsoft.com/office/powerpoint/2010/main" val="39547002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H"/>
          </a:p>
        </p:txBody>
      </p:sp>
      <p:sp>
        <p:nvSpPr>
          <p:cNvPr id="4" name="Espace réservé du numéro de diapositive 3"/>
          <p:cNvSpPr>
            <a:spLocks noGrp="1"/>
          </p:cNvSpPr>
          <p:nvPr>
            <p:ph type="sldNum" sz="quarter" idx="10"/>
          </p:nvPr>
        </p:nvSpPr>
        <p:spPr/>
        <p:txBody>
          <a:bodyPr/>
          <a:lstStyle/>
          <a:p>
            <a:fld id="{B8796F01-7154-41E0-B48B-A6921757531A}" type="slidenum">
              <a:rPr lang="fr-CH" smtClean="0"/>
              <a:pPr/>
              <a:t>24</a:t>
            </a:fld>
            <a:endParaRPr lang="fr-CH"/>
          </a:p>
        </p:txBody>
      </p:sp>
    </p:spTree>
    <p:extLst>
      <p:ext uri="{BB962C8B-B14F-4D97-AF65-F5344CB8AC3E}">
        <p14:creationId xmlns:p14="http://schemas.microsoft.com/office/powerpoint/2010/main" val="28291015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H"/>
          </a:p>
        </p:txBody>
      </p:sp>
      <p:sp>
        <p:nvSpPr>
          <p:cNvPr id="4" name="Espace réservé du numéro de diapositive 3"/>
          <p:cNvSpPr>
            <a:spLocks noGrp="1"/>
          </p:cNvSpPr>
          <p:nvPr>
            <p:ph type="sldNum" sz="quarter" idx="10"/>
          </p:nvPr>
        </p:nvSpPr>
        <p:spPr/>
        <p:txBody>
          <a:bodyPr/>
          <a:lstStyle/>
          <a:p>
            <a:fld id="{B8796F01-7154-41E0-B48B-A6921757531A}" type="slidenum">
              <a:rPr lang="fr-CH" smtClean="0"/>
              <a:pPr/>
              <a:t>25</a:t>
            </a:fld>
            <a:endParaRPr lang="fr-CH"/>
          </a:p>
        </p:txBody>
      </p:sp>
    </p:spTree>
    <p:extLst>
      <p:ext uri="{BB962C8B-B14F-4D97-AF65-F5344CB8AC3E}">
        <p14:creationId xmlns:p14="http://schemas.microsoft.com/office/powerpoint/2010/main" val="40383459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672383" y="1498601"/>
            <a:ext cx="7008574" cy="3298825"/>
          </a:xfrm>
        </p:spPr>
        <p:txBody>
          <a:bodyPr>
            <a:normAutofit/>
          </a:bodyPr>
          <a:lstStyle>
            <a:lvl1pPr>
              <a:lnSpc>
                <a:spcPct val="90000"/>
              </a:lnSpc>
              <a:defRPr sz="5400" cap="none" baseline="0"/>
            </a:lvl1pPr>
          </a:lstStyle>
          <a:p>
            <a:r>
              <a:rPr lang="fr-FR" smtClean="0"/>
              <a:t>Modifiez le style du titre</a:t>
            </a:r>
            <a:endParaRPr/>
          </a:p>
        </p:txBody>
      </p:sp>
      <p:sp>
        <p:nvSpPr>
          <p:cNvPr id="3" name="Subtitle 2"/>
          <p:cNvSpPr>
            <a:spLocks noGrp="1"/>
          </p:cNvSpPr>
          <p:nvPr>
            <p:ph type="subTitle" idx="1"/>
          </p:nvPr>
        </p:nvSpPr>
        <p:spPr>
          <a:xfrm>
            <a:off x="4672383" y="4927600"/>
            <a:ext cx="7008574" cy="1244600"/>
          </a:xfrm>
        </p:spPr>
        <p:txBody>
          <a:bodyPr>
            <a:normAutofit/>
          </a:bodyPr>
          <a:lstStyle>
            <a:lvl1pPr marL="0" indent="0" algn="l">
              <a:spcBef>
                <a:spcPts val="0"/>
              </a:spcBef>
              <a:buNone/>
              <a:defRPr sz="2800" b="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fr-FR" smtClean="0"/>
              <a:t>Modifiez le style des sous-titres du masque</a:t>
            </a:r>
            <a:endParaRPr/>
          </a:p>
        </p:txBody>
      </p:sp>
    </p:spTree>
    <p:extLst>
      <p:ext uri="{BB962C8B-B14F-4D97-AF65-F5344CB8AC3E}">
        <p14:creationId xmlns:p14="http://schemas.microsoft.com/office/powerpoint/2010/main" val="3222770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4" name="Date Placeholder 3"/>
          <p:cNvSpPr>
            <a:spLocks noGrp="1"/>
          </p:cNvSpPr>
          <p:nvPr>
            <p:ph type="dt" sz="half" idx="10"/>
          </p:nvPr>
        </p:nvSpPr>
        <p:spPr/>
        <p:txBody>
          <a:bodyPr/>
          <a:lstStyle/>
          <a:p>
            <a:fld id="{B58DEE83-94B3-43CF-8244-8039D2B0895C}" type="datetime1">
              <a:rPr lang="fr-FR" smtClean="0"/>
              <a:t>15/03/2017</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591C5AD9-787D-40FA-8A4D-16A055B9AF81}" type="slidenum">
              <a:rPr/>
              <a:t>‹N°›</a:t>
            </a:fld>
            <a:endParaRPr/>
          </a:p>
        </p:txBody>
      </p:sp>
    </p:spTree>
    <p:extLst>
      <p:ext uri="{BB962C8B-B14F-4D97-AF65-F5344CB8AC3E}">
        <p14:creationId xmlns:p14="http://schemas.microsoft.com/office/powerpoint/2010/main" val="1010434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52633" y="274638"/>
            <a:ext cx="1422030" cy="5897561"/>
          </a:xfrm>
        </p:spPr>
        <p:txBody>
          <a:bodyPr vert="eaVert"/>
          <a:lstStyle/>
          <a:p>
            <a:r>
              <a:rPr lang="fr-FR" smtClean="0"/>
              <a:t>Modifiez le style du titre</a:t>
            </a:r>
            <a:endParaRPr/>
          </a:p>
        </p:txBody>
      </p:sp>
      <p:sp>
        <p:nvSpPr>
          <p:cNvPr id="3" name="Vertical Text Placeholder 2"/>
          <p:cNvSpPr>
            <a:spLocks noGrp="1"/>
          </p:cNvSpPr>
          <p:nvPr>
            <p:ph type="body" orient="vert" idx="1"/>
          </p:nvPr>
        </p:nvSpPr>
        <p:spPr>
          <a:xfrm>
            <a:off x="1117309" y="274638"/>
            <a:ext cx="8532178" cy="5897561"/>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4" name="Date Placeholder 3"/>
          <p:cNvSpPr>
            <a:spLocks noGrp="1"/>
          </p:cNvSpPr>
          <p:nvPr>
            <p:ph type="dt" sz="half" idx="10"/>
          </p:nvPr>
        </p:nvSpPr>
        <p:spPr/>
        <p:txBody>
          <a:bodyPr/>
          <a:lstStyle/>
          <a:p>
            <a:fld id="{92DDB347-5902-4EC0-92DA-E808A4452947}" type="datetime1">
              <a:rPr lang="fr-FR" smtClean="0"/>
              <a:t>15/03/2017</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591C5AD9-787D-40FA-8A4D-16A055B9AF81}" type="slidenum">
              <a:rPr/>
              <a:t>‹N°›</a:t>
            </a:fld>
            <a:endParaRPr/>
          </a:p>
        </p:txBody>
      </p:sp>
    </p:spTree>
    <p:extLst>
      <p:ext uri="{BB962C8B-B14F-4D97-AF65-F5344CB8AC3E}">
        <p14:creationId xmlns:p14="http://schemas.microsoft.com/office/powerpoint/2010/main" val="3650715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4" name="Date Placeholder 3"/>
          <p:cNvSpPr>
            <a:spLocks noGrp="1"/>
          </p:cNvSpPr>
          <p:nvPr>
            <p:ph type="dt" sz="half" idx="10"/>
          </p:nvPr>
        </p:nvSpPr>
        <p:spPr/>
        <p:txBody>
          <a:bodyPr/>
          <a:lstStyle/>
          <a:p>
            <a:fld id="{343AD8D8-D73E-4640-97F7-EE1FEF3FE3B2}" type="datetime1">
              <a:rPr lang="fr-FR" smtClean="0"/>
              <a:t>15/03/2017</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DA60BA0E-20D0-4E7C-B286-26C960A6788F}" type="slidenum">
              <a:rPr/>
              <a:t>‹N°›</a:t>
            </a:fld>
            <a:endParaRPr/>
          </a:p>
        </p:txBody>
      </p:sp>
    </p:spTree>
    <p:extLst>
      <p:ext uri="{BB962C8B-B14F-4D97-AF65-F5344CB8AC3E}">
        <p14:creationId xmlns:p14="http://schemas.microsoft.com/office/powerpoint/2010/main" val="1563524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12589" y="4445000"/>
            <a:ext cx="7008574" cy="1930400"/>
          </a:xfrm>
        </p:spPr>
        <p:txBody>
          <a:bodyPr anchor="t">
            <a:normAutofit/>
          </a:bodyPr>
          <a:lstStyle>
            <a:lvl1pPr algn="l">
              <a:defRPr sz="5400" b="0" cap="none" baseline="0"/>
            </a:lvl1pPr>
          </a:lstStyle>
          <a:p>
            <a:r>
              <a:rPr lang="fr-FR" smtClean="0"/>
              <a:t>Modifiez le style du titre</a:t>
            </a:r>
            <a:endParaRPr/>
          </a:p>
        </p:txBody>
      </p:sp>
      <p:sp>
        <p:nvSpPr>
          <p:cNvPr id="3" name="Text Placeholder 2"/>
          <p:cNvSpPr>
            <a:spLocks noGrp="1"/>
          </p:cNvSpPr>
          <p:nvPr>
            <p:ph type="body" idx="1"/>
          </p:nvPr>
        </p:nvSpPr>
        <p:spPr>
          <a:xfrm>
            <a:off x="812589" y="3124200"/>
            <a:ext cx="7008574" cy="1296987"/>
          </a:xfrm>
        </p:spPr>
        <p:txBody>
          <a:bodyPr anchor="b">
            <a:normAutofit/>
          </a:bodyPr>
          <a:lstStyle>
            <a:lvl1pPr marL="0" indent="0">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fr-FR" smtClean="0"/>
              <a:t>Modifiez les styles du texte du masque</a:t>
            </a:r>
          </a:p>
        </p:txBody>
      </p:sp>
    </p:spTree>
    <p:extLst>
      <p:ext uri="{BB962C8B-B14F-4D97-AF65-F5344CB8AC3E}">
        <p14:creationId xmlns:p14="http://schemas.microsoft.com/office/powerpoint/2010/main" val="41963402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a:p>
        </p:txBody>
      </p:sp>
      <p:sp>
        <p:nvSpPr>
          <p:cNvPr id="3" name="Content Placeholder 2"/>
          <p:cNvSpPr>
            <a:spLocks noGrp="1"/>
          </p:cNvSpPr>
          <p:nvPr>
            <p:ph sz="half" idx="1"/>
          </p:nvPr>
        </p:nvSpPr>
        <p:spPr>
          <a:xfrm>
            <a:off x="1117309" y="1701800"/>
            <a:ext cx="4977104" cy="4470400"/>
          </a:xfrm>
        </p:spPr>
        <p:txBody>
          <a:bodyPr>
            <a:normAutofit/>
          </a:bodyPr>
          <a:lstStyle>
            <a:lvl1pPr>
              <a:defRPr sz="2400"/>
            </a:lvl1pPr>
            <a:lvl2pPr>
              <a:defRPr sz="20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4" name="Content Placeholder 3"/>
          <p:cNvSpPr>
            <a:spLocks noGrp="1"/>
          </p:cNvSpPr>
          <p:nvPr>
            <p:ph sz="half" idx="2"/>
          </p:nvPr>
        </p:nvSpPr>
        <p:spPr>
          <a:xfrm>
            <a:off x="6297559" y="1701800"/>
            <a:ext cx="4977104" cy="4470400"/>
          </a:xfrm>
        </p:spPr>
        <p:txBody>
          <a:bodyPr>
            <a:normAutofit/>
          </a:bodyPr>
          <a:lstStyle>
            <a:lvl1pPr>
              <a:defRPr sz="2400"/>
            </a:lvl1pPr>
            <a:lvl2pPr>
              <a:defRPr sz="20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5" name="Date Placeholder 4"/>
          <p:cNvSpPr>
            <a:spLocks noGrp="1"/>
          </p:cNvSpPr>
          <p:nvPr>
            <p:ph type="dt" sz="half" idx="10"/>
          </p:nvPr>
        </p:nvSpPr>
        <p:spPr/>
        <p:txBody>
          <a:bodyPr/>
          <a:lstStyle/>
          <a:p>
            <a:fld id="{AB0D0DDB-0CA3-40D0-8AA6-E4571A1D2A6B}" type="datetime1">
              <a:rPr lang="fr-FR" smtClean="0"/>
              <a:t>15/03/2017</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EB37DED6-D4C7-42EE-AB49-D2E39E64FDE4}" type="slidenum">
              <a:rPr/>
              <a:t>‹N°›</a:t>
            </a:fld>
            <a:endParaRPr/>
          </a:p>
        </p:txBody>
      </p:sp>
    </p:spTree>
    <p:extLst>
      <p:ext uri="{BB962C8B-B14F-4D97-AF65-F5344CB8AC3E}">
        <p14:creationId xmlns:p14="http://schemas.microsoft.com/office/powerpoint/2010/main" val="3489339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a:p>
        </p:txBody>
      </p:sp>
      <p:sp>
        <p:nvSpPr>
          <p:cNvPr id="3" name="Text Placeholder 2"/>
          <p:cNvSpPr>
            <a:spLocks noGrp="1"/>
          </p:cNvSpPr>
          <p:nvPr>
            <p:ph type="body" idx="1"/>
          </p:nvPr>
        </p:nvSpPr>
        <p:spPr>
          <a:xfrm>
            <a:off x="1121372" y="1608836"/>
            <a:ext cx="4973041" cy="512064"/>
          </a:xfrm>
        </p:spPr>
        <p:txBody>
          <a:bodyPr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fr-FR" smtClean="0"/>
              <a:t>Modifiez les styles du texte du masque</a:t>
            </a:r>
          </a:p>
        </p:txBody>
      </p:sp>
      <p:sp>
        <p:nvSpPr>
          <p:cNvPr id="4" name="Content Placeholder 3"/>
          <p:cNvSpPr>
            <a:spLocks noGrp="1"/>
          </p:cNvSpPr>
          <p:nvPr>
            <p:ph sz="half" idx="2"/>
          </p:nvPr>
        </p:nvSpPr>
        <p:spPr>
          <a:xfrm>
            <a:off x="1117309" y="2209800"/>
            <a:ext cx="4977104" cy="3962400"/>
          </a:xfrm>
        </p:spPr>
        <p:txBody>
          <a:bodyPr>
            <a:normAutofit/>
          </a:bodyPr>
          <a:lstStyle>
            <a:lvl1pPr>
              <a:defRPr sz="2000"/>
            </a:lvl1pPr>
            <a:lvl2pPr>
              <a:defRPr sz="18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5" name="Text Placeholder 4"/>
          <p:cNvSpPr>
            <a:spLocks noGrp="1"/>
          </p:cNvSpPr>
          <p:nvPr>
            <p:ph type="body" sz="quarter" idx="3"/>
          </p:nvPr>
        </p:nvSpPr>
        <p:spPr>
          <a:xfrm>
            <a:off x="6301622" y="1608836"/>
            <a:ext cx="4973041" cy="512064"/>
          </a:xfrm>
        </p:spPr>
        <p:txBody>
          <a:bodyPr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fr-FR" smtClean="0"/>
              <a:t>Modifiez les styles du texte du masque</a:t>
            </a:r>
          </a:p>
        </p:txBody>
      </p:sp>
      <p:sp>
        <p:nvSpPr>
          <p:cNvPr id="6" name="Content Placeholder 5"/>
          <p:cNvSpPr>
            <a:spLocks noGrp="1"/>
          </p:cNvSpPr>
          <p:nvPr>
            <p:ph sz="quarter" idx="4"/>
          </p:nvPr>
        </p:nvSpPr>
        <p:spPr>
          <a:xfrm>
            <a:off x="6297559" y="2209800"/>
            <a:ext cx="4977104" cy="3962400"/>
          </a:xfrm>
        </p:spPr>
        <p:txBody>
          <a:bodyPr>
            <a:normAutofit/>
          </a:bodyPr>
          <a:lstStyle>
            <a:lvl1pPr>
              <a:defRPr sz="2000"/>
            </a:lvl1pPr>
            <a:lvl2pPr>
              <a:defRPr sz="18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7" name="Date Placeholder 6"/>
          <p:cNvSpPr>
            <a:spLocks noGrp="1"/>
          </p:cNvSpPr>
          <p:nvPr>
            <p:ph type="dt" sz="half" idx="10"/>
          </p:nvPr>
        </p:nvSpPr>
        <p:spPr/>
        <p:txBody>
          <a:bodyPr/>
          <a:lstStyle/>
          <a:p>
            <a:fld id="{D5F97578-B870-45DF-9576-5E66AA9C336F}" type="datetime1">
              <a:rPr lang="fr-FR" smtClean="0"/>
              <a:t>15/03/2017</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EB37DED6-D4C7-42EE-AB49-D2E39E64FDE4}" type="slidenum">
              <a:rPr/>
              <a:t>‹N°›</a:t>
            </a:fld>
            <a:endParaRPr/>
          </a:p>
        </p:txBody>
      </p:sp>
    </p:spTree>
    <p:extLst>
      <p:ext uri="{BB962C8B-B14F-4D97-AF65-F5344CB8AC3E}">
        <p14:creationId xmlns:p14="http://schemas.microsoft.com/office/powerpoint/2010/main" val="355283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a:p>
        </p:txBody>
      </p:sp>
      <p:sp>
        <p:nvSpPr>
          <p:cNvPr id="3" name="Date Placeholder 2"/>
          <p:cNvSpPr>
            <a:spLocks noGrp="1"/>
          </p:cNvSpPr>
          <p:nvPr>
            <p:ph type="dt" sz="half" idx="10"/>
          </p:nvPr>
        </p:nvSpPr>
        <p:spPr/>
        <p:txBody>
          <a:bodyPr/>
          <a:lstStyle/>
          <a:p>
            <a:fld id="{06B5C163-50DA-4790-AE93-516027A079DE}" type="datetime1">
              <a:rPr lang="fr-FR" smtClean="0"/>
              <a:t>15/03/2017</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EB37DED6-D4C7-42EE-AB49-D2E39E64FDE4}" type="slidenum">
              <a:rPr/>
              <a:t>‹N°›</a:t>
            </a:fld>
            <a:endParaRPr/>
          </a:p>
        </p:txBody>
      </p:sp>
    </p:spTree>
    <p:extLst>
      <p:ext uri="{BB962C8B-B14F-4D97-AF65-F5344CB8AC3E}">
        <p14:creationId xmlns:p14="http://schemas.microsoft.com/office/powerpoint/2010/main" val="3516763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C0A5FE-8DB4-4B1B-9E3E-FD685D7F77DE}" type="datetime1">
              <a:rPr lang="fr-FR" smtClean="0"/>
              <a:t>15/03/2017</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EB37DED6-D4C7-42EE-AB49-D2E39E64FDE4}" type="slidenum">
              <a:rPr/>
              <a:t>‹N°›</a:t>
            </a:fld>
            <a:endParaRPr/>
          </a:p>
        </p:txBody>
      </p:sp>
    </p:spTree>
    <p:extLst>
      <p:ext uri="{BB962C8B-B14F-4D97-AF65-F5344CB8AC3E}">
        <p14:creationId xmlns:p14="http://schemas.microsoft.com/office/powerpoint/2010/main" val="2068731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3961368" y="0"/>
            <a:ext cx="7922736"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304721" y="1701800"/>
            <a:ext cx="3351927" cy="2844800"/>
          </a:xfrm>
        </p:spPr>
        <p:txBody>
          <a:bodyPr anchor="b">
            <a:normAutofit/>
          </a:bodyPr>
          <a:lstStyle>
            <a:lvl1pPr algn="l">
              <a:defRPr sz="2000" b="1"/>
            </a:lvl1pPr>
          </a:lstStyle>
          <a:p>
            <a:r>
              <a:rPr lang="fr-FR" smtClean="0"/>
              <a:t>Modifiez le style du titre</a:t>
            </a:r>
            <a:endParaRPr/>
          </a:p>
        </p:txBody>
      </p:sp>
      <p:sp>
        <p:nvSpPr>
          <p:cNvPr id="3" name="Content Placeholder 2"/>
          <p:cNvSpPr>
            <a:spLocks noGrp="1"/>
          </p:cNvSpPr>
          <p:nvPr>
            <p:ph idx="1"/>
          </p:nvPr>
        </p:nvSpPr>
        <p:spPr>
          <a:xfrm>
            <a:off x="4469236" y="482600"/>
            <a:ext cx="6805427" cy="5892800"/>
          </a:xfrm>
        </p:spPr>
        <p:txBody>
          <a:bodyPr>
            <a:normAutofit/>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4" name="Text Placeholder 3"/>
          <p:cNvSpPr>
            <a:spLocks noGrp="1"/>
          </p:cNvSpPr>
          <p:nvPr>
            <p:ph type="body" sz="half" idx="2"/>
          </p:nvPr>
        </p:nvSpPr>
        <p:spPr>
          <a:xfrm>
            <a:off x="304721" y="4648200"/>
            <a:ext cx="3351927" cy="1727200"/>
          </a:xfrm>
        </p:spPr>
        <p:txBody>
          <a:bodyPr>
            <a:normAutofit/>
          </a:bodyPr>
          <a:lstStyle>
            <a:lvl1pPr marL="0" indent="0">
              <a:spcBef>
                <a:spcPts val="1200"/>
              </a:spcBef>
              <a:buNone/>
              <a:defRPr sz="16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1B045582-7AFE-4A50-BB62-2188A11E7DB1}" type="datetime1">
              <a:rPr lang="fr-FR" smtClean="0"/>
              <a:t>15/03/2017</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DFBB78A-01B4-41F2-96B0-677A4A282832}" type="slidenum">
              <a:rPr/>
              <a:t>‹N°›</a:t>
            </a:fld>
            <a:endParaRPr/>
          </a:p>
        </p:txBody>
      </p:sp>
    </p:spTree>
    <p:extLst>
      <p:ext uri="{BB962C8B-B14F-4D97-AF65-F5344CB8AC3E}">
        <p14:creationId xmlns:p14="http://schemas.microsoft.com/office/powerpoint/2010/main" val="1968072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2082258" y="0"/>
            <a:ext cx="8024310"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2437765" y="4800600"/>
            <a:ext cx="7313295" cy="762000"/>
          </a:xfrm>
        </p:spPr>
        <p:txBody>
          <a:bodyPr anchor="b">
            <a:normAutofit/>
          </a:bodyPr>
          <a:lstStyle>
            <a:lvl1pPr algn="l">
              <a:defRPr sz="2000" b="1"/>
            </a:lvl1pPr>
          </a:lstStyle>
          <a:p>
            <a:r>
              <a:rPr lang="fr-FR" smtClean="0"/>
              <a:t>Modifiez le style du titre</a:t>
            </a:r>
            <a:endParaRPr/>
          </a:p>
        </p:txBody>
      </p:sp>
      <p:sp>
        <p:nvSpPr>
          <p:cNvPr id="3" name="Picture Placeholder 2"/>
          <p:cNvSpPr>
            <a:spLocks noGrp="1"/>
          </p:cNvSpPr>
          <p:nvPr>
            <p:ph type="pic" idx="1"/>
          </p:nvPr>
        </p:nvSpPr>
        <p:spPr>
          <a:xfrm>
            <a:off x="2437765" y="279401"/>
            <a:ext cx="7313295" cy="4448175"/>
          </a:xfrm>
        </p:spPr>
        <p:txBody>
          <a:bodyPr>
            <a:normAutofit/>
          </a:bodyPr>
          <a:lstStyle>
            <a:lvl1pPr marL="0" indent="0">
              <a:buNone/>
              <a:defRPr sz="28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fr-FR" smtClean="0"/>
              <a:t>Cliquez sur l'icône pour ajouter une image</a:t>
            </a:r>
            <a:endParaRPr/>
          </a:p>
        </p:txBody>
      </p:sp>
      <p:sp>
        <p:nvSpPr>
          <p:cNvPr id="4" name="Text Placeholder 3"/>
          <p:cNvSpPr>
            <a:spLocks noGrp="1"/>
          </p:cNvSpPr>
          <p:nvPr>
            <p:ph type="body" sz="half" idx="2"/>
          </p:nvPr>
        </p:nvSpPr>
        <p:spPr>
          <a:xfrm>
            <a:off x="2437765" y="5562600"/>
            <a:ext cx="7313295" cy="812800"/>
          </a:xfrm>
        </p:spPr>
        <p:txBody>
          <a:bodyPr>
            <a:normAutofit/>
          </a:bodyPr>
          <a:lstStyle>
            <a:lvl1pPr marL="0" indent="0">
              <a:spcBef>
                <a:spcPts val="0"/>
              </a:spcBef>
              <a:buNone/>
              <a:defRPr sz="16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28FA3752-D0A4-4D9B-B7C9-D3A88B2A9592}" type="datetime1">
              <a:rPr lang="fr-FR" smtClean="0"/>
              <a:t>15/03/2017</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DFBB78A-01B4-41F2-96B0-677A4A282832}" type="slidenum">
              <a:rPr/>
              <a:t>‹N°›</a:t>
            </a:fld>
            <a:endParaRPr/>
          </a:p>
        </p:txBody>
      </p:sp>
    </p:spTree>
    <p:extLst>
      <p:ext uri="{BB962C8B-B14F-4D97-AF65-F5344CB8AC3E}">
        <p14:creationId xmlns:p14="http://schemas.microsoft.com/office/powerpoint/2010/main" val="1221337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p:nvSpPr>
        <p:spPr>
          <a:xfrm>
            <a:off x="304721" y="0"/>
            <a:ext cx="11579384"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Placeholder 1"/>
          <p:cNvSpPr>
            <a:spLocks noGrp="1"/>
          </p:cNvSpPr>
          <p:nvPr>
            <p:ph type="title"/>
          </p:nvPr>
        </p:nvSpPr>
        <p:spPr>
          <a:xfrm>
            <a:off x="1117309" y="76200"/>
            <a:ext cx="10157354" cy="1397000"/>
          </a:xfrm>
          <a:prstGeom prst="rect">
            <a:avLst/>
          </a:prstGeom>
        </p:spPr>
        <p:txBody>
          <a:bodyPr vert="horz" lIns="121899" tIns="60949" rIns="121899" bIns="60949" rtlCol="0" anchor="b">
            <a:normAutofit/>
          </a:bodyPr>
          <a:lstStyle/>
          <a:p>
            <a:r>
              <a:rPr lang="fr-FR" smtClean="0"/>
              <a:t>Modifiez le style du titre</a:t>
            </a:r>
            <a:endParaRPr/>
          </a:p>
        </p:txBody>
      </p:sp>
      <p:sp>
        <p:nvSpPr>
          <p:cNvPr id="3" name="Text Placeholder 2"/>
          <p:cNvSpPr>
            <a:spLocks noGrp="1"/>
          </p:cNvSpPr>
          <p:nvPr>
            <p:ph type="body" idx="1"/>
          </p:nvPr>
        </p:nvSpPr>
        <p:spPr>
          <a:xfrm>
            <a:off x="1117309" y="1701800"/>
            <a:ext cx="10157354" cy="4470400"/>
          </a:xfrm>
          <a:prstGeom prst="rect">
            <a:avLst/>
          </a:prstGeom>
        </p:spPr>
        <p:txBody>
          <a:bodyPr vert="horz" lIns="121899" tIns="60949" rIns="121899" bIns="60949"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4" name="Date Placeholder 3"/>
          <p:cNvSpPr>
            <a:spLocks noGrp="1"/>
          </p:cNvSpPr>
          <p:nvPr>
            <p:ph type="dt" sz="half" idx="2"/>
          </p:nvPr>
        </p:nvSpPr>
        <p:spPr>
          <a:xfrm>
            <a:off x="1117309" y="6400801"/>
            <a:ext cx="2742486" cy="320675"/>
          </a:xfrm>
          <a:prstGeom prst="rect">
            <a:avLst/>
          </a:prstGeom>
        </p:spPr>
        <p:txBody>
          <a:bodyPr vert="horz" lIns="121899" tIns="60949" rIns="121899" bIns="60949" rtlCol="0" anchor="b"/>
          <a:lstStyle>
            <a:lvl1pPr algn="l">
              <a:defRPr sz="1200">
                <a:solidFill>
                  <a:schemeClr val="tx2">
                    <a:lumMod val="50000"/>
                    <a:lumOff val="50000"/>
                  </a:schemeClr>
                </a:solidFill>
              </a:defRPr>
            </a:lvl1pPr>
          </a:lstStyle>
          <a:p>
            <a:fld id="{B5D4BFD3-E955-422C-B67E-2F382A502784}" type="datetime1">
              <a:rPr lang="fr-FR" smtClean="0"/>
              <a:t>15/03/2017</a:t>
            </a:fld>
            <a:endParaRPr/>
          </a:p>
        </p:txBody>
      </p:sp>
      <p:sp>
        <p:nvSpPr>
          <p:cNvPr id="5" name="Footer Placeholder 4"/>
          <p:cNvSpPr>
            <a:spLocks noGrp="1"/>
          </p:cNvSpPr>
          <p:nvPr>
            <p:ph type="ftr" sz="quarter" idx="3"/>
          </p:nvPr>
        </p:nvSpPr>
        <p:spPr>
          <a:xfrm>
            <a:off x="3907842" y="6400801"/>
            <a:ext cx="6216301" cy="320675"/>
          </a:xfrm>
          <a:prstGeom prst="rect">
            <a:avLst/>
          </a:prstGeom>
        </p:spPr>
        <p:txBody>
          <a:bodyPr vert="horz" lIns="121899" tIns="60949" rIns="121899" bIns="60949" rtlCol="0" anchor="b"/>
          <a:lstStyle>
            <a:lvl1pPr algn="ctr">
              <a:defRPr sz="1200">
                <a:solidFill>
                  <a:schemeClr val="tx2">
                    <a:lumMod val="50000"/>
                    <a:lumOff val="50000"/>
                  </a:schemeClr>
                </a:solidFill>
              </a:defRPr>
            </a:lvl1pPr>
          </a:lstStyle>
          <a:p>
            <a:endParaRPr/>
          </a:p>
        </p:txBody>
      </p:sp>
      <p:sp>
        <p:nvSpPr>
          <p:cNvPr id="6" name="Slide Number Placeholder 5"/>
          <p:cNvSpPr>
            <a:spLocks noGrp="1"/>
          </p:cNvSpPr>
          <p:nvPr>
            <p:ph type="sldNum" sz="quarter" idx="4"/>
          </p:nvPr>
        </p:nvSpPr>
        <p:spPr>
          <a:xfrm>
            <a:off x="10167146" y="6400801"/>
            <a:ext cx="1107518" cy="320675"/>
          </a:xfrm>
          <a:prstGeom prst="rect">
            <a:avLst/>
          </a:prstGeom>
        </p:spPr>
        <p:txBody>
          <a:bodyPr vert="horz" lIns="121899" tIns="60949" rIns="121899" bIns="60949" rtlCol="0" anchor="b"/>
          <a:lstStyle>
            <a:lvl1pPr algn="r">
              <a:defRPr sz="1200">
                <a:solidFill>
                  <a:schemeClr val="tx2">
                    <a:lumMod val="50000"/>
                    <a:lumOff val="50000"/>
                  </a:schemeClr>
                </a:solidFill>
              </a:defRPr>
            </a:lvl1pPr>
          </a:lstStyle>
          <a:p>
            <a:fld id="{EB37DED6-D4C7-42EE-AB49-D2E39E64FDE4}" type="slidenum">
              <a:rPr/>
              <a:pPr/>
              <a:t>‹N°›</a:t>
            </a:fld>
            <a:endParaRPr/>
          </a:p>
        </p:txBody>
      </p:sp>
    </p:spTree>
    <p:extLst>
      <p:ext uri="{BB962C8B-B14F-4D97-AF65-F5344CB8AC3E}">
        <p14:creationId xmlns:p14="http://schemas.microsoft.com/office/powerpoint/2010/main" val="1544047913"/>
      </p:ext>
    </p:extLst>
  </p:cSld>
  <p:clrMap bg1="lt1" tx1="dk1" bg2="lt2" tx2="dk2" accent1="accent1" accent2="accent2" accent3="accent3" accent4="accent4" accent5="accent5" accent6="accent6" hlink="hlink" folHlink="folHlink"/>
  <p:sldLayoutIdLst>
    <p:sldLayoutId id="2147483661" r:id="rId1"/>
    <p:sldLayoutId id="2147483679" r:id="rId2"/>
    <p:sldLayoutId id="2147483663" r:id="rId3"/>
    <p:sldLayoutId id="2147483664" r:id="rId4"/>
    <p:sldLayoutId id="2147483665" r:id="rId5"/>
    <p:sldLayoutId id="2147483666" r:id="rId6"/>
    <p:sldLayoutId id="2147483667" r:id="rId7"/>
    <p:sldLayoutId id="2147483675" r:id="rId8"/>
    <p:sldLayoutId id="2147483676" r:id="rId9"/>
    <p:sldLayoutId id="2147483677" r:id="rId10"/>
    <p:sldLayoutId id="214748367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txStyles>
    <p:titleStyle>
      <a:lvl1pPr algn="l" defTabSz="1218987" rtl="0" eaLnBrk="1" latinLnBrk="0" hangingPunct="1">
        <a:lnSpc>
          <a:spcPct val="85000"/>
        </a:lnSpc>
        <a:spcBef>
          <a:spcPct val="0"/>
        </a:spcBef>
        <a:buNone/>
        <a:tabLst/>
        <a:defRPr sz="4400" kern="1200" cap="none" baseline="0">
          <a:solidFill>
            <a:schemeClr val="tx1"/>
          </a:solidFill>
          <a:latin typeface="+mj-lt"/>
          <a:ea typeface="+mj-ea"/>
          <a:cs typeface="+mj-cs"/>
        </a:defRPr>
      </a:lvl1pPr>
    </p:titleStyle>
    <p:bodyStyle>
      <a:lvl1pPr marL="304747" indent="-304747" algn="l" defTabSz="1218987" rtl="0"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26260" y="1340768"/>
            <a:ext cx="7008574" cy="3298825"/>
          </a:xfrm>
        </p:spPr>
        <p:txBody>
          <a:bodyPr/>
          <a:lstStyle/>
          <a:p>
            <a:pPr algn="l" defTabSz="1216152">
              <a:lnSpc>
                <a:spcPct val="90000"/>
              </a:lnSpc>
              <a:spcBef>
                <a:spcPts val="0"/>
              </a:spcBef>
              <a:buNone/>
            </a:pPr>
            <a:r>
              <a:rPr lang="fr-FR" sz="5400" b="1" i="0" baseline="0" dirty="0" smtClean="0">
                <a:solidFill>
                  <a:srgbClr val="374C81"/>
                </a:solidFill>
                <a:latin typeface="Baskerville Old Face" panose="02020602080505020303" pitchFamily="18" charset="0"/>
              </a:rPr>
              <a:t/>
            </a:r>
            <a:br>
              <a:rPr lang="fr-FR" sz="5400" b="1" i="0" baseline="0" dirty="0" smtClean="0">
                <a:solidFill>
                  <a:srgbClr val="374C81"/>
                </a:solidFill>
                <a:latin typeface="Baskerville Old Face" panose="02020602080505020303" pitchFamily="18" charset="0"/>
              </a:rPr>
            </a:br>
            <a:r>
              <a:rPr lang="fr-FR" sz="5400" b="1" i="0" baseline="0" dirty="0" smtClean="0">
                <a:solidFill>
                  <a:srgbClr val="374C81"/>
                </a:solidFill>
                <a:latin typeface="Baskerville Old Face" panose="02020602080505020303" pitchFamily="18" charset="0"/>
              </a:rPr>
              <a:t/>
            </a:r>
            <a:br>
              <a:rPr lang="fr-FR" sz="5400" b="1" i="0" baseline="0" dirty="0" smtClean="0">
                <a:solidFill>
                  <a:srgbClr val="374C81"/>
                </a:solidFill>
                <a:latin typeface="Baskerville Old Face" panose="02020602080505020303" pitchFamily="18" charset="0"/>
              </a:rPr>
            </a:br>
            <a:r>
              <a:rPr lang="fr-FR" sz="5400" b="1" i="0" baseline="0" dirty="0" smtClean="0">
                <a:solidFill>
                  <a:srgbClr val="374C81"/>
                </a:solidFill>
                <a:latin typeface="Baskerville Old Face" panose="02020602080505020303" pitchFamily="18" charset="0"/>
              </a:rPr>
              <a:t>Comment traiter une succession?</a:t>
            </a:r>
            <a:endParaRPr lang="fr-FR" sz="5400" b="1" i="0" baseline="0" dirty="0">
              <a:solidFill>
                <a:srgbClr val="374C81"/>
              </a:solidFill>
              <a:latin typeface="Baskerville Old Face" panose="02020602080505020303" pitchFamily="18" charset="0"/>
            </a:endParaRPr>
          </a:p>
        </p:txBody>
      </p:sp>
      <p:sp>
        <p:nvSpPr>
          <p:cNvPr id="3" name="Subtitle 2"/>
          <p:cNvSpPr>
            <a:spLocks noGrp="1"/>
          </p:cNvSpPr>
          <p:nvPr>
            <p:ph type="subTitle" idx="1"/>
          </p:nvPr>
        </p:nvSpPr>
        <p:spPr>
          <a:xfrm>
            <a:off x="4726260" y="4769766"/>
            <a:ext cx="7008574" cy="1539553"/>
          </a:xfrm>
        </p:spPr>
        <p:txBody>
          <a:bodyPr>
            <a:normAutofit/>
          </a:bodyPr>
          <a:lstStyle/>
          <a:p>
            <a:pPr marL="0" indent="0" algn="l">
              <a:spcBef>
                <a:spcPts val="0"/>
              </a:spcBef>
              <a:buNone/>
            </a:pPr>
            <a:r>
              <a:rPr lang="fr-FR" sz="3200" dirty="0" smtClean="0">
                <a:solidFill>
                  <a:srgbClr val="374C81"/>
                </a:solidFill>
                <a:latin typeface="Baskerville Old Face" panose="02020602080505020303" pitchFamily="18" charset="0"/>
              </a:rPr>
              <a:t>Antoine Eigenmann </a:t>
            </a:r>
          </a:p>
          <a:p>
            <a:pPr marL="0" indent="0" algn="l">
              <a:spcBef>
                <a:spcPts val="0"/>
              </a:spcBef>
              <a:buNone/>
            </a:pPr>
            <a:r>
              <a:rPr lang="fr-FR" sz="2400" dirty="0" smtClean="0">
                <a:solidFill>
                  <a:srgbClr val="374C81"/>
                </a:solidFill>
                <a:latin typeface="Baskerville Old Face" panose="02020602080505020303" pitchFamily="18" charset="0"/>
              </a:rPr>
              <a:t>Prof. </a:t>
            </a:r>
            <a:r>
              <a:rPr lang="fr-FR" sz="2400" dirty="0" err="1" smtClean="0">
                <a:solidFill>
                  <a:srgbClr val="374C81"/>
                </a:solidFill>
                <a:latin typeface="Baskerville Old Face" panose="02020602080505020303" pitchFamily="18" charset="0"/>
              </a:rPr>
              <a:t>tit</a:t>
            </a:r>
            <a:r>
              <a:rPr lang="fr-FR" sz="2400" dirty="0" smtClean="0">
                <a:solidFill>
                  <a:srgbClr val="374C81"/>
                </a:solidFill>
                <a:latin typeface="Baskerville Old Face" panose="02020602080505020303" pitchFamily="18" charset="0"/>
              </a:rPr>
              <a:t>. </a:t>
            </a:r>
            <a:r>
              <a:rPr lang="fr-FR" sz="2400" dirty="0">
                <a:solidFill>
                  <a:srgbClr val="374C81"/>
                </a:solidFill>
                <a:latin typeface="Baskerville Old Face" panose="02020602080505020303" pitchFamily="18" charset="0"/>
              </a:rPr>
              <a:t>à</a:t>
            </a:r>
            <a:r>
              <a:rPr lang="fr-FR" sz="2400" dirty="0" smtClean="0">
                <a:solidFill>
                  <a:srgbClr val="374C81"/>
                </a:solidFill>
                <a:latin typeface="Baskerville Old Face" panose="02020602080505020303" pitchFamily="18" charset="0"/>
              </a:rPr>
              <a:t> l’Université de Fribourg, spécialiste FSA en droit des successions, avocat au barreau</a:t>
            </a:r>
          </a:p>
          <a:p>
            <a:pPr marL="0" indent="0" algn="l">
              <a:spcBef>
                <a:spcPts val="0"/>
              </a:spcBef>
              <a:buNone/>
            </a:pPr>
            <a:endParaRPr lang="fr-FR" sz="1600" dirty="0" smtClean="0">
              <a:solidFill>
                <a:srgbClr val="374C81"/>
              </a:solidFill>
              <a:latin typeface="Baskerville Old Face" panose="02020602080505020303" pitchFamily="18" charset="0"/>
            </a:endParaRPr>
          </a:p>
          <a:p>
            <a:pPr marL="0" indent="0" algn="l">
              <a:spcBef>
                <a:spcPts val="0"/>
              </a:spcBef>
              <a:buNone/>
            </a:pPr>
            <a:endParaRPr lang="fr-FR" sz="1400" b="0" i="0" dirty="0" smtClean="0">
              <a:solidFill>
                <a:schemeClr val="bg1">
                  <a:lumMod val="50000"/>
                </a:schemeClr>
              </a:solidFill>
              <a:latin typeface="Baskerville Old Face" panose="02020602080505020303" pitchFamily="18" charset="0"/>
            </a:endParaRPr>
          </a:p>
        </p:txBody>
      </p:sp>
    </p:spTree>
    <p:extLst>
      <p:ext uri="{BB962C8B-B14F-4D97-AF65-F5344CB8AC3E}">
        <p14:creationId xmlns:p14="http://schemas.microsoft.com/office/powerpoint/2010/main" val="207796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	Liquidation du régime matrimonial</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B.	Dissociation des patrimoines (205/206 CC)</a:t>
            </a:r>
            <a:endParaRPr lang="fr-CH" sz="3200" b="1" dirty="0">
              <a:latin typeface="Baskerville Old Face" panose="02020602080505020303" pitchFamily="18" charset="0"/>
            </a:endParaRPr>
          </a:p>
        </p:txBody>
      </p:sp>
      <p:sp>
        <p:nvSpPr>
          <p:cNvPr id="3" name="Espace réservé du contenu 2"/>
          <p:cNvSpPr>
            <a:spLocks noGrp="1"/>
          </p:cNvSpPr>
          <p:nvPr>
            <p:ph idx="1"/>
          </p:nvPr>
        </p:nvSpPr>
        <p:spPr/>
        <p:txBody>
          <a:bodyPr>
            <a:normAutofit fontScale="92500" lnSpcReduction="20000"/>
          </a:bodyPr>
          <a:lstStyle/>
          <a:p>
            <a:pPr marL="0" indent="0" algn="just">
              <a:buNone/>
            </a:pPr>
            <a:r>
              <a:rPr lang="fr-CH" b="1" u="sng" dirty="0" smtClean="0">
                <a:latin typeface="Baskerville Old Face" panose="02020602080505020303" pitchFamily="18" charset="0"/>
              </a:rPr>
              <a:t>Casus :</a:t>
            </a:r>
            <a:r>
              <a:rPr lang="fr-CH" dirty="0" smtClean="0">
                <a:latin typeface="Baskerville Old Face" panose="02020602080505020303" pitchFamily="18" charset="0"/>
              </a:rPr>
              <a:t> Monsieur X. vient de décéder en Suisse. Il était marié depuis 25 ans à Madame Y. sous le régime légal de la participation aux acquêts.</a:t>
            </a:r>
          </a:p>
          <a:p>
            <a:pPr marL="0" indent="0" algn="just">
              <a:buNone/>
            </a:pPr>
            <a:r>
              <a:rPr lang="fr-CH" dirty="0" smtClean="0">
                <a:latin typeface="Baskerville Old Face" panose="02020602080505020303" pitchFamily="18" charset="0"/>
              </a:rPr>
              <a:t>Les époux avaient récemment acquis en copropriété (50%-50%), et au moyen de leurs revenus, une </a:t>
            </a:r>
            <a:r>
              <a:rPr lang="fr-CH" b="1" dirty="0" smtClean="0">
                <a:latin typeface="Baskerville Old Face" panose="02020602080505020303" pitchFamily="18" charset="0"/>
              </a:rPr>
              <a:t>maison</a:t>
            </a:r>
            <a:r>
              <a:rPr lang="fr-CH" dirty="0" smtClean="0">
                <a:latin typeface="Baskerville Old Face" panose="02020602080505020303" pitchFamily="18" charset="0"/>
              </a:rPr>
              <a:t> à Pully (VD). Celle-ci vaut à ce jour 2 millions frs. Un prêt hypothécaire leur a été concédé à hauteur de 1 million frs. En outre, Monsieur X. a acquis en sa pleine propriété un </a:t>
            </a:r>
            <a:r>
              <a:rPr lang="fr-CH" b="1" dirty="0" smtClean="0">
                <a:latin typeface="Baskerville Old Face" panose="02020602080505020303" pitchFamily="18" charset="0"/>
              </a:rPr>
              <a:t>chalet</a:t>
            </a:r>
            <a:r>
              <a:rPr lang="fr-CH" dirty="0" smtClean="0">
                <a:latin typeface="Baskerville Old Face" panose="02020602080505020303" pitchFamily="18" charset="0"/>
              </a:rPr>
              <a:t> à Ayer (VS) d’une valeur de 750’000.-, financé par son revenu ainsi que par celui de son épouse à hauteur de 150’000.-. En outre, Madame Y. a en sa propriété des </a:t>
            </a:r>
            <a:r>
              <a:rPr lang="fr-CH" b="1" dirty="0" smtClean="0">
                <a:latin typeface="Baskerville Old Face" panose="02020602080505020303" pitchFamily="18" charset="0"/>
              </a:rPr>
              <a:t>bijoux</a:t>
            </a:r>
            <a:r>
              <a:rPr lang="fr-CH" dirty="0" smtClean="0">
                <a:latin typeface="Baskerville Old Face" panose="02020602080505020303" pitchFamily="18" charset="0"/>
              </a:rPr>
              <a:t> d’une valeur de 400’000.- qu’elle a reçus en héritage de sa mère. Concernant les bijoux, Madame Y. les a fait rénover ce qui lui a coûté 100’000.- qu’elle a pris sur son revenu. Quant à Monsieur X., il a acquis durant ces dernières années une collection de </a:t>
            </a:r>
            <a:r>
              <a:rPr lang="fr-CH" b="1" dirty="0" smtClean="0">
                <a:latin typeface="Baskerville Old Face" panose="02020602080505020303" pitchFamily="18" charset="0"/>
              </a:rPr>
              <a:t>tableaux</a:t>
            </a:r>
            <a:r>
              <a:rPr lang="fr-CH" dirty="0" smtClean="0">
                <a:latin typeface="Baskerville Old Face" panose="02020602080505020303" pitchFamily="18" charset="0"/>
              </a:rPr>
              <a:t> d’une valeur de 50’000.-. Enfin, le </a:t>
            </a:r>
            <a:r>
              <a:rPr lang="fr-CH" b="1" dirty="0" smtClean="0">
                <a:latin typeface="Baskerville Old Face" panose="02020602080505020303" pitchFamily="18" charset="0"/>
              </a:rPr>
              <a:t>compte courant</a:t>
            </a:r>
            <a:r>
              <a:rPr lang="fr-CH" dirty="0" smtClean="0">
                <a:latin typeface="Baskerville Old Face" panose="02020602080505020303" pitchFamily="18" charset="0"/>
              </a:rPr>
              <a:t> de Monsieur X. se solde à 200’000.- et celui de Madame Y. à 100’000.-.</a:t>
            </a:r>
          </a:p>
          <a:p>
            <a:pPr marL="0" indent="0" algn="just">
              <a:buNone/>
            </a:pPr>
            <a:r>
              <a:rPr lang="fr-CH" b="1" dirty="0" smtClean="0">
                <a:latin typeface="Baskerville Old Face" panose="02020602080505020303" pitchFamily="18" charset="0"/>
              </a:rPr>
              <a:t>NB : Pour simplifier, nous partons de l’idée que le chalet et les bijoux n’ont pris aucune plus-value. Les créances et récompenses variables ne seront en soi pas « variables » dans cet exercice. Toutefois, pour des raisons de pédagogie, nous les appellerons variables.</a:t>
            </a:r>
          </a:p>
        </p:txBody>
      </p:sp>
      <p:sp>
        <p:nvSpPr>
          <p:cNvPr id="5" name="Espace réservé du numéro de diapositive 4"/>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10</a:t>
            </a:fld>
            <a:endParaRPr lang="fr-CH" dirty="0">
              <a:latin typeface="Baskerville Old Face" panose="02020602080505020303" pitchFamily="18" charset="0"/>
            </a:endParaRPr>
          </a:p>
        </p:txBody>
      </p:sp>
    </p:spTree>
    <p:extLst>
      <p:ext uri="{BB962C8B-B14F-4D97-AF65-F5344CB8AC3E}">
        <p14:creationId xmlns:p14="http://schemas.microsoft.com/office/powerpoint/2010/main" val="3939032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defTabSz="896938">
              <a:spcBef>
                <a:spcPts val="0"/>
              </a:spcBef>
            </a:pPr>
            <a:r>
              <a:rPr lang="fr-CH" sz="5300" b="1" dirty="0">
                <a:latin typeface="Baskerville Old Face" panose="02020602080505020303" pitchFamily="18" charset="0"/>
              </a:rPr>
              <a:t>II.	Liquidation du régime matrimonial</a:t>
            </a:r>
            <a:r>
              <a:rPr lang="fr-CH" sz="6600" b="1" dirty="0">
                <a:latin typeface="Baskerville Old Face" panose="02020602080505020303" pitchFamily="18" charset="0"/>
              </a:rPr>
              <a:t/>
            </a:r>
            <a:br>
              <a:rPr lang="fr-CH" sz="6600" b="1" dirty="0">
                <a:latin typeface="Baskerville Old Face" panose="02020602080505020303" pitchFamily="18" charset="0"/>
              </a:rPr>
            </a:br>
            <a:r>
              <a:rPr lang="fr-CH" sz="3600" b="1" dirty="0">
                <a:latin typeface="Baskerville Old Face" panose="02020602080505020303" pitchFamily="18" charset="0"/>
              </a:rPr>
              <a:t>B.	Dissociation des patrimoines (205/206 CC)</a:t>
            </a:r>
            <a:endParaRPr lang="fr-FR" sz="3600" b="0" i="0" baseline="0" dirty="0">
              <a:solidFill>
                <a:srgbClr val="374C81"/>
              </a:solidFill>
              <a:latin typeface="Baskerville Old Face" panose="02020602080505020303" pitchFamily="18" charset="0"/>
            </a:endParaRPr>
          </a:p>
        </p:txBody>
      </p:sp>
      <p:sp>
        <p:nvSpPr>
          <p:cNvPr id="5" name="Content Placeholder 4"/>
          <p:cNvSpPr>
            <a:spLocks noGrp="1"/>
          </p:cNvSpPr>
          <p:nvPr>
            <p:ph sz="half" idx="1"/>
          </p:nvPr>
        </p:nvSpPr>
        <p:spPr>
          <a:xfrm>
            <a:off x="1117309" y="1701800"/>
            <a:ext cx="2672847" cy="4470400"/>
          </a:xfrm>
        </p:spPr>
        <p:txBody>
          <a:bodyPr>
            <a:normAutofit/>
          </a:bodyPr>
          <a:lstStyle/>
          <a:p>
            <a:pPr marL="0" indent="0" algn="just" defTabSz="1216152">
              <a:lnSpc>
                <a:spcPct val="95000"/>
              </a:lnSpc>
              <a:spcBef>
                <a:spcPts val="1866"/>
              </a:spcBef>
              <a:buClr>
                <a:srgbClr val="374C81"/>
              </a:buClr>
              <a:buSzPct val="100000"/>
              <a:buNone/>
            </a:pPr>
            <a:r>
              <a:rPr lang="fr-FR" sz="1800" b="0" i="0" dirty="0" smtClean="0">
                <a:solidFill>
                  <a:srgbClr val="374C81"/>
                </a:solidFill>
                <a:latin typeface="Baskerville Old Face" panose="02020602080505020303" pitchFamily="18" charset="0"/>
              </a:rPr>
              <a:t>Exemple d’inventaire de patrimoine qui ne reprend que les actifs et passifs des époux au moment du décès de l’un d’eux.</a:t>
            </a:r>
          </a:p>
          <a:p>
            <a:pPr marL="0" indent="0" algn="just" defTabSz="1216152">
              <a:lnSpc>
                <a:spcPct val="95000"/>
              </a:lnSpc>
              <a:spcBef>
                <a:spcPts val="1866"/>
              </a:spcBef>
              <a:buClr>
                <a:srgbClr val="374C81"/>
              </a:buClr>
              <a:buSzPct val="100000"/>
              <a:buNone/>
            </a:pPr>
            <a:r>
              <a:rPr lang="fr-FR" sz="1800" b="1" dirty="0" smtClean="0">
                <a:solidFill>
                  <a:srgbClr val="374C81"/>
                </a:solidFill>
                <a:latin typeface="Baskerville Old Face" panose="02020602080505020303" pitchFamily="18" charset="0"/>
              </a:rPr>
              <a:t>La qualification en tant qu’AQ ou BP n’importe pas à ce stade.</a:t>
            </a:r>
          </a:p>
          <a:p>
            <a:pPr marL="0" indent="0" algn="just" defTabSz="1216152">
              <a:lnSpc>
                <a:spcPct val="95000"/>
              </a:lnSpc>
              <a:spcBef>
                <a:spcPts val="1866"/>
              </a:spcBef>
              <a:buClr>
                <a:srgbClr val="374C81"/>
              </a:buClr>
              <a:buSzPct val="100000"/>
              <a:buNone/>
            </a:pPr>
            <a:endParaRPr lang="fr-FR" sz="1800" b="1" dirty="0">
              <a:solidFill>
                <a:srgbClr val="374C81"/>
              </a:solidFill>
              <a:latin typeface="Baskerville Old Face" panose="02020602080505020303" pitchFamily="18" charset="0"/>
            </a:endParaRPr>
          </a:p>
          <a:p>
            <a:pPr marL="0" indent="0" algn="just" defTabSz="1216152">
              <a:lnSpc>
                <a:spcPct val="95000"/>
              </a:lnSpc>
              <a:spcBef>
                <a:spcPts val="1866"/>
              </a:spcBef>
              <a:buClr>
                <a:srgbClr val="374C81"/>
              </a:buClr>
              <a:buSzPct val="100000"/>
              <a:buNone/>
            </a:pPr>
            <a:r>
              <a:rPr lang="fr-FR" sz="1800" dirty="0" smtClean="0">
                <a:solidFill>
                  <a:srgbClr val="374C81"/>
                </a:solidFill>
                <a:latin typeface="Baskerville Old Face" panose="02020602080505020303" pitchFamily="18" charset="0"/>
              </a:rPr>
              <a:t>Total </a:t>
            </a:r>
            <a:r>
              <a:rPr lang="fr-FR" sz="1800" u="sng" dirty="0" smtClean="0">
                <a:solidFill>
                  <a:srgbClr val="374C81"/>
                </a:solidFill>
                <a:latin typeface="Baskerville Old Face" panose="02020602080505020303" pitchFamily="18" charset="0"/>
              </a:rPr>
              <a:t>net</a:t>
            </a:r>
            <a:r>
              <a:rPr lang="fr-FR" sz="1800" dirty="0" smtClean="0">
                <a:solidFill>
                  <a:srgbClr val="374C81"/>
                </a:solidFill>
                <a:latin typeface="Baskerville Old Face" panose="02020602080505020303" pitchFamily="18" charset="0"/>
              </a:rPr>
              <a:t> du patrimoine des époux : 2’500’000.-</a:t>
            </a:r>
          </a:p>
          <a:p>
            <a:pPr marL="0" indent="0" algn="just" defTabSz="1216152">
              <a:lnSpc>
                <a:spcPct val="95000"/>
              </a:lnSpc>
              <a:spcBef>
                <a:spcPts val="1866"/>
              </a:spcBef>
              <a:buClr>
                <a:srgbClr val="374C81"/>
              </a:buClr>
              <a:buSzPct val="100000"/>
              <a:buNone/>
            </a:pPr>
            <a:endParaRPr lang="fr-FR" sz="1800" b="1" dirty="0">
              <a:solidFill>
                <a:srgbClr val="374C81"/>
              </a:solidFill>
              <a:latin typeface="Baskerville Old Face" panose="02020602080505020303" pitchFamily="18" charset="0"/>
            </a:endParaRPr>
          </a:p>
        </p:txBody>
      </p:sp>
      <p:graphicFrame>
        <p:nvGraphicFramePr>
          <p:cNvPr id="6" name="Content Placeholder 5"/>
          <p:cNvGraphicFramePr>
            <a:graphicFrameLocks noGrp="1"/>
          </p:cNvGraphicFramePr>
          <p:nvPr>
            <p:ph sz="half" idx="2"/>
            <p:extLst>
              <p:ext uri="{D42A27DB-BD31-4B8C-83A1-F6EECF244321}">
                <p14:modId xmlns:p14="http://schemas.microsoft.com/office/powerpoint/2010/main" val="4138000287"/>
              </p:ext>
            </p:extLst>
          </p:nvPr>
        </p:nvGraphicFramePr>
        <p:xfrm>
          <a:off x="4150196" y="1844824"/>
          <a:ext cx="6408712" cy="4176462"/>
        </p:xfrm>
        <a:graphic>
          <a:graphicData uri="http://schemas.openxmlformats.org/drawingml/2006/table">
            <a:tbl>
              <a:tblPr firstRow="1" bandRow="1">
                <a:tableStyleId>{69012ECD-51FC-41F1-AA8D-1B2483CD663E}</a:tableStyleId>
              </a:tblPr>
              <a:tblGrid>
                <a:gridCol w="1602178"/>
                <a:gridCol w="1602178"/>
                <a:gridCol w="1602178"/>
                <a:gridCol w="1602178"/>
              </a:tblGrid>
              <a:tr h="737556">
                <a:tc gridSpan="2">
                  <a:txBody>
                    <a:bodyPr/>
                    <a:lstStyle/>
                    <a:p>
                      <a:pPr algn="ctr"/>
                      <a:r>
                        <a:rPr lang="fr-FR" sz="1800" noProof="0" dirty="0" smtClean="0">
                          <a:latin typeface="Baskerville Old Face" panose="02020602080505020303" pitchFamily="18" charset="0"/>
                        </a:rPr>
                        <a:t>Monsieur (défunt)</a:t>
                      </a:r>
                      <a:endParaRPr lang="fr-FR" sz="18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75000"/>
                      </a:schemeClr>
                    </a:solidFill>
                  </a:tcPr>
                </a:tc>
                <a:tc hMerge="1">
                  <a:txBody>
                    <a:bodyPr/>
                    <a:lstStyle/>
                    <a:p>
                      <a:endParaRPr lang="fr-CH"/>
                    </a:p>
                  </a:txBody>
                  <a:tcPr/>
                </a:tc>
                <a:tc gridSpan="2">
                  <a:txBody>
                    <a:bodyPr/>
                    <a:lstStyle/>
                    <a:p>
                      <a:pPr algn="ctr"/>
                      <a:r>
                        <a:rPr lang="fr-FR" sz="1800" noProof="0" dirty="0" smtClean="0">
                          <a:latin typeface="Baskerville Old Face" panose="02020602080505020303" pitchFamily="18" charset="0"/>
                        </a:rPr>
                        <a:t>Madame</a:t>
                      </a:r>
                      <a:endParaRPr lang="fr-FR" sz="1800"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75000"/>
                      </a:schemeClr>
                    </a:solidFill>
                  </a:tcPr>
                </a:tc>
                <a:tc hMerge="1">
                  <a:txBody>
                    <a:bodyPr/>
                    <a:lstStyle/>
                    <a:p>
                      <a:endParaRPr lang="fr-CH"/>
                    </a:p>
                  </a:txBody>
                  <a:tcPr/>
                </a:tc>
              </a:tr>
              <a:tr h="573151">
                <a:tc>
                  <a:txBody>
                    <a:bodyPr/>
                    <a:lstStyle/>
                    <a:p>
                      <a:pPr algn="ctr"/>
                      <a:r>
                        <a:rPr lang="fr-FR" sz="1600" b="1" i="0" noProof="0" dirty="0" smtClean="0">
                          <a:latin typeface="Baskerville Old Face" panose="02020602080505020303" pitchFamily="18" charset="0"/>
                        </a:rPr>
                        <a:t>Actifs</a:t>
                      </a:r>
                      <a:endParaRPr lang="fr-FR" sz="1600" b="1" i="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r>
                        <a:rPr lang="fr-FR" sz="1600" b="1" i="0" noProof="0" dirty="0" smtClean="0">
                          <a:latin typeface="Baskerville Old Face" panose="02020602080505020303" pitchFamily="18" charset="0"/>
                        </a:rPr>
                        <a:t>Passifs</a:t>
                      </a:r>
                      <a:endParaRPr lang="fr-FR" sz="1600" b="1" i="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r>
                        <a:rPr lang="fr-FR" sz="1600" b="1" i="0" noProof="0" dirty="0" smtClean="0">
                          <a:latin typeface="Baskerville Old Face" panose="02020602080505020303" pitchFamily="18" charset="0"/>
                        </a:rPr>
                        <a:t>Actifs</a:t>
                      </a:r>
                      <a:endParaRPr lang="fr-FR" sz="1600" b="1" i="0"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r>
                        <a:rPr lang="fr-FR" sz="1600" b="1" i="0" noProof="0" dirty="0" smtClean="0">
                          <a:latin typeface="Baskerville Old Face" panose="02020602080505020303" pitchFamily="18" charset="0"/>
                        </a:rPr>
                        <a:t>Passifs</a:t>
                      </a:r>
                      <a:endParaRPr lang="fr-FR" sz="1600" b="1" i="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r>
              <a:tr h="573151">
                <a:tc>
                  <a:txBody>
                    <a:bodyPr/>
                    <a:lstStyle/>
                    <a:p>
                      <a:pPr algn="ctr"/>
                      <a:r>
                        <a:rPr lang="fr-FR" sz="1400" noProof="0" dirty="0" smtClean="0">
                          <a:latin typeface="Baskerville Old Face" panose="02020602080505020303" pitchFamily="18" charset="0"/>
                        </a:rPr>
                        <a:t>½ maison</a:t>
                      </a:r>
                    </a:p>
                    <a:p>
                      <a:pPr algn="ctr"/>
                      <a:r>
                        <a:rPr lang="fr-FR" sz="1400" noProof="0" dirty="0" smtClean="0">
                          <a:latin typeface="Baskerville Old Face" panose="02020602080505020303" pitchFamily="18" charset="0"/>
                        </a:rPr>
                        <a:t>(1’000’000.-)</a:t>
                      </a:r>
                      <a:endParaRPr lang="fr-FR" sz="14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400" noProof="0" dirty="0" smtClean="0">
                          <a:latin typeface="Baskerville Old Face" panose="02020602080505020303" pitchFamily="18" charset="0"/>
                        </a:rPr>
                        <a:t>½ dette </a:t>
                      </a:r>
                      <a:r>
                        <a:rPr lang="fr-FR" sz="1400" noProof="0" dirty="0" err="1" smtClean="0">
                          <a:latin typeface="Baskerville Old Face" panose="02020602080505020303" pitchFamily="18" charset="0"/>
                        </a:rPr>
                        <a:t>hyp</a:t>
                      </a:r>
                      <a:r>
                        <a:rPr lang="fr-FR" sz="1400" noProof="0" dirty="0" smtClean="0">
                          <a:latin typeface="Baskerville Old Face" panose="02020602080505020303" pitchFamily="18" charset="0"/>
                        </a:rPr>
                        <a:t>.</a:t>
                      </a:r>
                    </a:p>
                    <a:p>
                      <a:pPr algn="ctr"/>
                      <a:r>
                        <a:rPr lang="fr-FR" sz="1400" noProof="0" dirty="0" smtClean="0">
                          <a:latin typeface="Baskerville Old Face" panose="02020602080505020303" pitchFamily="18" charset="0"/>
                        </a:rPr>
                        <a:t>(500’000.-)</a:t>
                      </a:r>
                      <a:endParaRPr lang="fr-FR" sz="14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400" noProof="0" dirty="0" smtClean="0">
                          <a:latin typeface="Baskerville Old Face" panose="02020602080505020303" pitchFamily="18" charset="0"/>
                        </a:rPr>
                        <a:t>½ maison</a:t>
                      </a:r>
                    </a:p>
                    <a:p>
                      <a:pPr algn="ctr"/>
                      <a:r>
                        <a:rPr lang="fr-FR" sz="1400" noProof="0" dirty="0" smtClean="0">
                          <a:latin typeface="Baskerville Old Face" panose="02020602080505020303" pitchFamily="18" charset="0"/>
                        </a:rPr>
                        <a:t>(1’000’000.-)</a:t>
                      </a:r>
                      <a:endParaRPr lang="fr-FR" sz="1400"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400" noProof="0" dirty="0" smtClean="0">
                          <a:latin typeface="Baskerville Old Face" panose="02020602080505020303" pitchFamily="18" charset="0"/>
                        </a:rPr>
                        <a:t>½ dette </a:t>
                      </a:r>
                      <a:r>
                        <a:rPr lang="fr-FR" sz="1400" noProof="0" dirty="0" err="1" smtClean="0">
                          <a:latin typeface="Baskerville Old Face" panose="02020602080505020303" pitchFamily="18" charset="0"/>
                        </a:rPr>
                        <a:t>hyp</a:t>
                      </a:r>
                      <a:r>
                        <a:rPr lang="fr-FR" sz="1400" noProof="0" dirty="0" smtClean="0">
                          <a:latin typeface="Baskerville Old Face" panose="02020602080505020303" pitchFamily="18" charset="0"/>
                        </a:rPr>
                        <a:t>.</a:t>
                      </a:r>
                    </a:p>
                    <a:p>
                      <a:pPr algn="ctr"/>
                      <a:r>
                        <a:rPr lang="fr-FR" sz="1400" noProof="0" dirty="0" smtClean="0">
                          <a:latin typeface="Baskerville Old Face" panose="02020602080505020303" pitchFamily="18" charset="0"/>
                        </a:rPr>
                        <a:t>(500’000.-)</a:t>
                      </a:r>
                      <a:endParaRPr lang="fr-FR" sz="14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573151">
                <a:tc>
                  <a:txBody>
                    <a:bodyPr/>
                    <a:lstStyle/>
                    <a:p>
                      <a:pPr algn="ctr"/>
                      <a:r>
                        <a:rPr lang="fr-FR" sz="1400" noProof="0" dirty="0" smtClean="0">
                          <a:latin typeface="Baskerville Old Face" panose="02020602080505020303" pitchFamily="18" charset="0"/>
                        </a:rPr>
                        <a:t>Compte</a:t>
                      </a:r>
                      <a:r>
                        <a:rPr lang="fr-FR" sz="1400" baseline="0" noProof="0" dirty="0" smtClean="0">
                          <a:latin typeface="Baskerville Old Face" panose="02020602080505020303" pitchFamily="18" charset="0"/>
                        </a:rPr>
                        <a:t> courant (200’000.-)</a:t>
                      </a:r>
                      <a:endParaRPr lang="fr-FR" sz="14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4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400" noProof="0" dirty="0" smtClean="0">
                          <a:latin typeface="Baskerville Old Face" panose="02020602080505020303" pitchFamily="18" charset="0"/>
                        </a:rPr>
                        <a:t>Compte courant (100’000.-)</a:t>
                      </a:r>
                      <a:endParaRPr lang="fr-FR" sz="1400"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4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573151">
                <a:tc>
                  <a:txBody>
                    <a:bodyPr/>
                    <a:lstStyle/>
                    <a:p>
                      <a:pPr algn="ctr"/>
                      <a:r>
                        <a:rPr lang="fr-FR" sz="1400" noProof="0" dirty="0" smtClean="0">
                          <a:latin typeface="Baskerville Old Face" panose="02020602080505020303" pitchFamily="18" charset="0"/>
                        </a:rPr>
                        <a:t>Chalet</a:t>
                      </a:r>
                    </a:p>
                    <a:p>
                      <a:pPr algn="ctr"/>
                      <a:r>
                        <a:rPr lang="fr-FR" sz="1400" noProof="0" dirty="0" smtClean="0">
                          <a:latin typeface="Baskerville Old Face" panose="02020602080505020303" pitchFamily="18" charset="0"/>
                        </a:rPr>
                        <a:t>(750’000.-)</a:t>
                      </a:r>
                      <a:endParaRPr lang="fr-FR" sz="14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400" noProof="0" dirty="0" smtClean="0">
                          <a:latin typeface="Baskerville Old Face" panose="02020602080505020303" pitchFamily="18" charset="0"/>
                        </a:rPr>
                        <a:t>DV –</a:t>
                      </a:r>
                      <a:r>
                        <a:rPr lang="fr-FR" sz="1400" baseline="0" noProof="0" dirty="0" smtClean="0">
                          <a:latin typeface="Baskerville Old Face" panose="02020602080505020303" pitchFamily="18" charset="0"/>
                        </a:rPr>
                        <a:t> </a:t>
                      </a:r>
                      <a:r>
                        <a:rPr lang="fr-FR" sz="1400" noProof="0" dirty="0" smtClean="0">
                          <a:latin typeface="Baskerville Old Face" panose="02020602080505020303" pitchFamily="18" charset="0"/>
                        </a:rPr>
                        <a:t>épouse</a:t>
                      </a:r>
                    </a:p>
                    <a:p>
                      <a:pPr algn="ctr"/>
                      <a:r>
                        <a:rPr lang="fr-FR" sz="1400" noProof="0" dirty="0" smtClean="0">
                          <a:latin typeface="Baskerville Old Face" panose="02020602080505020303" pitchFamily="18" charset="0"/>
                        </a:rPr>
                        <a:t>(150’000.-)</a:t>
                      </a:r>
                      <a:endParaRPr lang="fr-FR" sz="14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400" noProof="0" dirty="0" smtClean="0">
                          <a:latin typeface="Baskerville Old Face" panose="02020602080505020303" pitchFamily="18" charset="0"/>
                        </a:rPr>
                        <a:t>CV –</a:t>
                      </a:r>
                      <a:r>
                        <a:rPr lang="fr-FR" sz="1400" baseline="0" noProof="0" dirty="0" smtClean="0">
                          <a:latin typeface="Baskerville Old Face" panose="02020602080505020303" pitchFamily="18" charset="0"/>
                        </a:rPr>
                        <a:t> </a:t>
                      </a:r>
                      <a:r>
                        <a:rPr lang="fr-FR" sz="1400" noProof="0" dirty="0" smtClean="0">
                          <a:latin typeface="Baskerville Old Face" panose="02020602080505020303" pitchFamily="18" charset="0"/>
                        </a:rPr>
                        <a:t>époux</a:t>
                      </a:r>
                    </a:p>
                    <a:p>
                      <a:pPr algn="ctr"/>
                      <a:r>
                        <a:rPr lang="fr-FR" sz="1400" noProof="0" dirty="0" smtClean="0">
                          <a:latin typeface="Baskerville Old Face" panose="02020602080505020303" pitchFamily="18" charset="0"/>
                        </a:rPr>
                        <a:t>(150’000.-)</a:t>
                      </a:r>
                      <a:endParaRPr lang="fr-FR" sz="1400"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4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573151">
                <a:tc>
                  <a:txBody>
                    <a:bodyPr/>
                    <a:lstStyle/>
                    <a:p>
                      <a:pPr algn="ctr"/>
                      <a:endParaRPr lang="fr-FR" sz="14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4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400" noProof="0" dirty="0" smtClean="0">
                          <a:latin typeface="Baskerville Old Face" panose="02020602080505020303" pitchFamily="18" charset="0"/>
                        </a:rPr>
                        <a:t>Bijoux</a:t>
                      </a:r>
                    </a:p>
                    <a:p>
                      <a:pPr algn="ctr"/>
                      <a:r>
                        <a:rPr lang="fr-FR" sz="1400" noProof="0" dirty="0" smtClean="0">
                          <a:latin typeface="Baskerville Old Face" panose="02020602080505020303" pitchFamily="18" charset="0"/>
                        </a:rPr>
                        <a:t>(400’000.-)</a:t>
                      </a:r>
                      <a:endParaRPr lang="fr-FR" sz="1400"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4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573151">
                <a:tc>
                  <a:txBody>
                    <a:bodyPr/>
                    <a:lstStyle/>
                    <a:p>
                      <a:pPr algn="ctr"/>
                      <a:r>
                        <a:rPr lang="fr-FR" sz="1400" noProof="0" dirty="0" smtClean="0">
                          <a:latin typeface="Baskerville Old Face" panose="02020602080505020303" pitchFamily="18" charset="0"/>
                        </a:rPr>
                        <a:t>Tableaux (50’000.-)</a:t>
                      </a:r>
                      <a:endParaRPr lang="fr-FR" sz="14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400" noProof="0" dirty="0" smtClean="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400"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4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bl>
          </a:graphicData>
        </a:graphic>
      </p:graphicFrame>
      <p:sp>
        <p:nvSpPr>
          <p:cNvPr id="4" name="Espace réservé du numéro de diapositive 3"/>
          <p:cNvSpPr>
            <a:spLocks noGrp="1"/>
          </p:cNvSpPr>
          <p:nvPr>
            <p:ph type="sldNum" sz="quarter" idx="12"/>
          </p:nvPr>
        </p:nvSpPr>
        <p:spPr/>
        <p:txBody>
          <a:bodyPr/>
          <a:lstStyle/>
          <a:p>
            <a:fld id="{EB37DED6-D4C7-42EE-AB49-D2E39E64FDE4}" type="slidenum">
              <a:rPr lang="fr-CH" smtClean="0">
                <a:latin typeface="Baskerville Old Face" panose="02020602080505020303" pitchFamily="18" charset="0"/>
              </a:rPr>
              <a:t>11</a:t>
            </a:fld>
            <a:endParaRPr lang="fr-CH" dirty="0">
              <a:latin typeface="Baskerville Old Face" panose="02020602080505020303" pitchFamily="18" charset="0"/>
            </a:endParaRPr>
          </a:p>
        </p:txBody>
      </p:sp>
    </p:spTree>
    <p:extLst>
      <p:ext uri="{BB962C8B-B14F-4D97-AF65-F5344CB8AC3E}">
        <p14:creationId xmlns:p14="http://schemas.microsoft.com/office/powerpoint/2010/main" val="3719127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	Liquidation du régime matrimonial</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C.	Reprise des biens propres (207/209 CC)</a:t>
            </a:r>
            <a:endParaRPr lang="fr-CH" sz="3200" b="1" dirty="0">
              <a:latin typeface="Baskerville Old Face" panose="02020602080505020303" pitchFamily="18" charset="0"/>
            </a:endParaRPr>
          </a:p>
        </p:txBody>
      </p:sp>
      <p:sp>
        <p:nvSpPr>
          <p:cNvPr id="3" name="Espace réservé du contenu 2"/>
          <p:cNvSpPr>
            <a:spLocks noGrp="1"/>
          </p:cNvSpPr>
          <p:nvPr>
            <p:ph idx="1"/>
          </p:nvPr>
        </p:nvSpPr>
        <p:spPr/>
        <p:txBody>
          <a:bodyPr>
            <a:normAutofit fontScale="92500" lnSpcReduction="10000"/>
          </a:bodyPr>
          <a:lstStyle/>
          <a:p>
            <a:pPr marL="0" indent="0">
              <a:buNone/>
            </a:pPr>
            <a:endParaRPr lang="fr-CH" dirty="0" smtClean="0">
              <a:latin typeface="Baskerville Old Face" panose="02020602080505020303" pitchFamily="18" charset="0"/>
            </a:endParaRPr>
          </a:p>
          <a:p>
            <a:pPr marL="896938" indent="-896938" algn="just">
              <a:buAutoNum type="romanUcPeriod"/>
            </a:pPr>
            <a:r>
              <a:rPr lang="fr-CH" b="1" dirty="0" smtClean="0">
                <a:latin typeface="Baskerville Old Face" panose="02020602080505020303" pitchFamily="18" charset="0"/>
              </a:rPr>
              <a:t>Acquêts (AQ) ou biens propres (BP) ?</a:t>
            </a:r>
            <a:r>
              <a:rPr lang="fr-CH" dirty="0" smtClean="0">
                <a:latin typeface="Baskerville Old Face" panose="02020602080505020303" pitchFamily="18" charset="0"/>
              </a:rPr>
              <a:t> Examen de chaque bien selon :</a:t>
            </a:r>
          </a:p>
          <a:p>
            <a:pPr marL="1346200" lvl="1" indent="-449263" algn="just">
              <a:buFont typeface="Wingdings" panose="05000000000000000000" pitchFamily="2" charset="2"/>
              <a:buChar char="v"/>
            </a:pPr>
            <a:r>
              <a:rPr lang="fr-CH" sz="1600" dirty="0" smtClean="0">
                <a:latin typeface="Baskerville Old Face" panose="02020602080505020303" pitchFamily="18" charset="0"/>
              </a:rPr>
              <a:t>197 CC : liste des AQ</a:t>
            </a:r>
          </a:p>
          <a:p>
            <a:pPr marL="1346200" lvl="1" indent="-449263" algn="just">
              <a:buFont typeface="Wingdings" panose="05000000000000000000" pitchFamily="2" charset="2"/>
              <a:buChar char="v"/>
            </a:pPr>
            <a:r>
              <a:rPr lang="fr-CH" sz="1600" dirty="0" smtClean="0">
                <a:latin typeface="Baskerville Old Face" panose="02020602080505020303" pitchFamily="18" charset="0"/>
              </a:rPr>
              <a:t>198 CC : liste exhaustive des BP</a:t>
            </a:r>
          </a:p>
          <a:p>
            <a:pPr marL="1346200" lvl="1" indent="-449263" algn="just">
              <a:buFont typeface="Wingdings" panose="05000000000000000000" pitchFamily="2" charset="2"/>
              <a:buChar char="v"/>
            </a:pPr>
            <a:r>
              <a:rPr lang="fr-CH" sz="1600" dirty="0" smtClean="0">
                <a:latin typeface="Baskerville Old Face" panose="02020602080505020303" pitchFamily="18" charset="0"/>
              </a:rPr>
              <a:t>200 CC : présomption de l’état d’AQ</a:t>
            </a:r>
          </a:p>
          <a:p>
            <a:pPr marL="1346200" lvl="1" indent="-449263" algn="just">
              <a:buFont typeface="Wingdings" panose="05000000000000000000" pitchFamily="2" charset="2"/>
              <a:buChar char="v"/>
            </a:pPr>
            <a:r>
              <a:rPr lang="fr-CH" sz="1600" dirty="0" smtClean="0">
                <a:latin typeface="Baskerville Old Face" panose="02020602080505020303" pitchFamily="18" charset="0"/>
              </a:rPr>
              <a:t>199 CC : BP conventionnels</a:t>
            </a:r>
            <a:endParaRPr lang="fr-CH" sz="1600" dirty="0">
              <a:latin typeface="Baskerville Old Face" panose="02020602080505020303" pitchFamily="18" charset="0"/>
            </a:endParaRPr>
          </a:p>
          <a:p>
            <a:pPr marL="896938" indent="-896938" algn="just">
              <a:buAutoNum type="romanUcPeriod"/>
            </a:pPr>
            <a:r>
              <a:rPr lang="fr-CH" b="1" dirty="0" smtClean="0">
                <a:latin typeface="Baskerville Old Face" panose="02020602080505020303" pitchFamily="18" charset="0"/>
              </a:rPr>
              <a:t>Examen des récompenses variables (RV) selon 209 CC </a:t>
            </a:r>
            <a:r>
              <a:rPr lang="fr-CH" b="1" dirty="0">
                <a:latin typeface="Baskerville Old Face" panose="02020602080505020303" pitchFamily="18" charset="0"/>
              </a:rPr>
              <a:t>:</a:t>
            </a:r>
            <a:r>
              <a:rPr lang="fr-CH" dirty="0">
                <a:latin typeface="Baskerville Old Face" panose="02020602080505020303" pitchFamily="18" charset="0"/>
              </a:rPr>
              <a:t> </a:t>
            </a:r>
            <a:r>
              <a:rPr lang="fr-CH" dirty="0" smtClean="0">
                <a:latin typeface="Baskerville Old Face" panose="02020602080505020303" pitchFamily="18" charset="0"/>
              </a:rPr>
              <a:t>il y a lieu de récompense, lors de la liquidation, entre les AQ et les BP d’un </a:t>
            </a:r>
            <a:r>
              <a:rPr lang="fr-CH" u="sng" dirty="0" smtClean="0">
                <a:latin typeface="Baskerville Old Face" panose="02020602080505020303" pitchFamily="18" charset="0"/>
              </a:rPr>
              <a:t>même</a:t>
            </a:r>
            <a:r>
              <a:rPr lang="fr-CH" dirty="0" smtClean="0">
                <a:latin typeface="Baskerville Old Face" panose="02020602080505020303" pitchFamily="18" charset="0"/>
              </a:rPr>
              <a:t> époux lorsqu’une dette grevant l’une des masses a été payée de deniers provenant de l’autre. (A ne pas confondre avec les créances variables entre époux).</a:t>
            </a:r>
            <a:endParaRPr lang="fr-CH" dirty="0">
              <a:latin typeface="Baskerville Old Face" panose="02020602080505020303" pitchFamily="18" charset="0"/>
            </a:endParaRPr>
          </a:p>
          <a:p>
            <a:pPr marL="896938" indent="-896938" algn="just">
              <a:buAutoNum type="romanUcPeriod"/>
            </a:pPr>
            <a:r>
              <a:rPr lang="fr-CH" b="1" dirty="0" smtClean="0">
                <a:latin typeface="Baskerville Old Face" panose="02020602080505020303" pitchFamily="18" charset="0"/>
              </a:rPr>
              <a:t>Dresser un schéma des masses d’AQ et de BP portés aux actifs ou passifs.</a:t>
            </a:r>
            <a:endParaRPr lang="fr-CH" dirty="0">
              <a:latin typeface="Baskerville Old Face" panose="02020602080505020303" pitchFamily="18" charset="0"/>
            </a:endParaRPr>
          </a:p>
          <a:p>
            <a:endParaRPr lang="fr-CH" dirty="0">
              <a:latin typeface="Baskerville Old Face" panose="02020602080505020303" pitchFamily="18" charset="0"/>
            </a:endParaRPr>
          </a:p>
        </p:txBody>
      </p:sp>
      <p:sp>
        <p:nvSpPr>
          <p:cNvPr id="5" name="Espace réservé du numéro de diapositive 4"/>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12</a:t>
            </a:fld>
            <a:endParaRPr lang="fr-CH" dirty="0">
              <a:latin typeface="Baskerville Old Face" panose="02020602080505020303" pitchFamily="18" charset="0"/>
            </a:endParaRPr>
          </a:p>
        </p:txBody>
      </p:sp>
    </p:spTree>
    <p:extLst>
      <p:ext uri="{BB962C8B-B14F-4D97-AF65-F5344CB8AC3E}">
        <p14:creationId xmlns:p14="http://schemas.microsoft.com/office/powerpoint/2010/main" val="886909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	Liquidation du régime matrimonial</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C.	Reprise des biens propres (207/209 CC)</a:t>
            </a:r>
            <a:endParaRPr lang="fr-CH" sz="3200" b="1" dirty="0">
              <a:latin typeface="Baskerville Old Face" panose="02020602080505020303" pitchFamily="18" charset="0"/>
            </a:endParaRPr>
          </a:p>
        </p:txBody>
      </p:sp>
      <p:sp>
        <p:nvSpPr>
          <p:cNvPr id="3" name="Espace réservé du contenu 2"/>
          <p:cNvSpPr>
            <a:spLocks noGrp="1"/>
          </p:cNvSpPr>
          <p:nvPr>
            <p:ph idx="1"/>
          </p:nvPr>
        </p:nvSpPr>
        <p:spPr/>
        <p:txBody>
          <a:bodyPr>
            <a:normAutofit/>
          </a:bodyPr>
          <a:lstStyle/>
          <a:p>
            <a:pPr marL="0" indent="0">
              <a:buNone/>
            </a:pPr>
            <a:endParaRPr lang="fr-CH" dirty="0" smtClean="0">
              <a:latin typeface="Baskerville Old Face" panose="02020602080505020303" pitchFamily="18" charset="0"/>
            </a:endParaRPr>
          </a:p>
          <a:p>
            <a:endParaRPr lang="fr-CH" dirty="0">
              <a:latin typeface="Baskerville Old Face" panose="02020602080505020303" pitchFamily="18" charset="0"/>
            </a:endParaRPr>
          </a:p>
        </p:txBody>
      </p:sp>
      <p:graphicFrame>
        <p:nvGraphicFramePr>
          <p:cNvPr id="5" name="Tableau 4"/>
          <p:cNvGraphicFramePr>
            <a:graphicFrameLocks noGrp="1"/>
          </p:cNvGraphicFramePr>
          <p:nvPr>
            <p:extLst>
              <p:ext uri="{D42A27DB-BD31-4B8C-83A1-F6EECF244321}">
                <p14:modId xmlns:p14="http://schemas.microsoft.com/office/powerpoint/2010/main" val="933188585"/>
              </p:ext>
            </p:extLst>
          </p:nvPr>
        </p:nvGraphicFramePr>
        <p:xfrm>
          <a:off x="1773932" y="1861202"/>
          <a:ext cx="8496944" cy="3518275"/>
        </p:xfrm>
        <a:graphic>
          <a:graphicData uri="http://schemas.openxmlformats.org/drawingml/2006/table">
            <a:tbl>
              <a:tblPr firstRow="1" bandRow="1">
                <a:tableStyleId>{7DF18680-E054-41AD-8BC1-D1AEF772440D}</a:tableStyleId>
              </a:tblPr>
              <a:tblGrid>
                <a:gridCol w="2031471"/>
                <a:gridCol w="2031471"/>
                <a:gridCol w="2031471"/>
                <a:gridCol w="2402531"/>
              </a:tblGrid>
              <a:tr h="436090">
                <a:tc>
                  <a:txBody>
                    <a:bodyPr/>
                    <a:lstStyle/>
                    <a:p>
                      <a:pPr algn="ctr"/>
                      <a:r>
                        <a:rPr lang="fr-CH" sz="2000" dirty="0" smtClean="0">
                          <a:latin typeface="Baskerville Old Face" panose="02020602080505020303" pitchFamily="18" charset="0"/>
                        </a:rPr>
                        <a:t>Biens</a:t>
                      </a:r>
                      <a:endParaRPr lang="fr-CH" sz="2000" dirty="0">
                        <a:latin typeface="Baskerville Old Face" panose="02020602080505020303" pitchFamily="18" charset="0"/>
                      </a:endParaRPr>
                    </a:p>
                  </a:txBody>
                  <a:tcPr/>
                </a:tc>
                <a:tc>
                  <a:txBody>
                    <a:bodyPr/>
                    <a:lstStyle/>
                    <a:p>
                      <a:pPr algn="ctr"/>
                      <a:r>
                        <a:rPr lang="fr-CH" sz="2000" dirty="0" smtClean="0">
                          <a:latin typeface="Baskerville Old Face" panose="02020602080505020303" pitchFamily="18" charset="0"/>
                        </a:rPr>
                        <a:t>Monsieur</a:t>
                      </a:r>
                      <a:endParaRPr lang="fr-CH" sz="2000" b="1" dirty="0">
                        <a:latin typeface="Baskerville Old Face" panose="02020602080505020303" pitchFamily="18" charset="0"/>
                      </a:endParaRPr>
                    </a:p>
                  </a:txBody>
                  <a:tcPr/>
                </a:tc>
                <a:tc>
                  <a:txBody>
                    <a:bodyPr/>
                    <a:lstStyle/>
                    <a:p>
                      <a:pPr algn="ctr"/>
                      <a:r>
                        <a:rPr lang="fr-CH" sz="2000" dirty="0" smtClean="0">
                          <a:latin typeface="Baskerville Old Face" panose="02020602080505020303" pitchFamily="18" charset="0"/>
                        </a:rPr>
                        <a:t>Madame</a:t>
                      </a:r>
                      <a:endParaRPr lang="fr-CH" sz="2000" b="1" dirty="0">
                        <a:latin typeface="Baskerville Old Face" panose="02020602080505020303" pitchFamily="18" charset="0"/>
                      </a:endParaRPr>
                    </a:p>
                  </a:txBody>
                  <a:tcPr/>
                </a:tc>
                <a:tc>
                  <a:txBody>
                    <a:bodyPr/>
                    <a:lstStyle/>
                    <a:p>
                      <a:pPr algn="ctr"/>
                      <a:r>
                        <a:rPr lang="fr-CH" sz="2000" dirty="0" smtClean="0">
                          <a:latin typeface="Baskerville Old Face" panose="02020602080505020303" pitchFamily="18" charset="0"/>
                        </a:rPr>
                        <a:t>Pourquoi</a:t>
                      </a:r>
                      <a:r>
                        <a:rPr lang="fr-CH" sz="2000" baseline="0" dirty="0" smtClean="0">
                          <a:latin typeface="Baskerville Old Face" panose="02020602080505020303" pitchFamily="18" charset="0"/>
                        </a:rPr>
                        <a:t> ?</a:t>
                      </a:r>
                      <a:endParaRPr lang="fr-CH" sz="2000" b="1" dirty="0">
                        <a:latin typeface="Baskerville Old Face" panose="02020602080505020303" pitchFamily="18" charset="0"/>
                      </a:endParaRPr>
                    </a:p>
                  </a:txBody>
                  <a:tcPr/>
                </a:tc>
              </a:tr>
              <a:tr h="377945">
                <a:tc>
                  <a:txBody>
                    <a:bodyPr/>
                    <a:lstStyle/>
                    <a:p>
                      <a:r>
                        <a:rPr lang="fr-CH" sz="1800" dirty="0" smtClean="0">
                          <a:latin typeface="Baskerville Old Face" panose="02020602080505020303" pitchFamily="18" charset="0"/>
                        </a:rPr>
                        <a:t>Maison</a:t>
                      </a:r>
                    </a:p>
                  </a:txBody>
                  <a:tcPr/>
                </a:tc>
                <a:tc>
                  <a:txBody>
                    <a:bodyPr/>
                    <a:lstStyle/>
                    <a:p>
                      <a:pPr algn="ctr"/>
                      <a:r>
                        <a:rPr lang="fr-CH" sz="1800" dirty="0" smtClean="0">
                          <a:latin typeface="Baskerville Old Face" panose="02020602080505020303" pitchFamily="18" charset="0"/>
                        </a:rPr>
                        <a:t>AQ</a:t>
                      </a:r>
                    </a:p>
                  </a:txBody>
                  <a:tcPr/>
                </a:tc>
                <a:tc>
                  <a:txBody>
                    <a:bodyPr/>
                    <a:lstStyle/>
                    <a:p>
                      <a:pPr algn="ctr"/>
                      <a:r>
                        <a:rPr lang="fr-CH" sz="1800" dirty="0" smtClean="0">
                          <a:latin typeface="Baskerville Old Face" panose="02020602080505020303" pitchFamily="18" charset="0"/>
                        </a:rPr>
                        <a:t>AQ</a:t>
                      </a:r>
                    </a:p>
                  </a:txBody>
                  <a:tcPr/>
                </a:tc>
                <a:tc rowSpan="2">
                  <a:txBody>
                    <a:bodyPr/>
                    <a:lstStyle/>
                    <a:p>
                      <a:pPr algn="just"/>
                      <a:r>
                        <a:rPr lang="fr-CH" sz="1400" dirty="0" smtClean="0">
                          <a:latin typeface="Baskerville Old Face" panose="02020602080505020303" pitchFamily="18" charset="0"/>
                        </a:rPr>
                        <a:t>Acquis</a:t>
                      </a:r>
                      <a:r>
                        <a:rPr lang="fr-CH" sz="1400" baseline="0" dirty="0" smtClean="0">
                          <a:latin typeface="Baskerville Old Face" panose="02020602080505020303" pitchFamily="18" charset="0"/>
                        </a:rPr>
                        <a:t> durant le mariage au moyen de leur revenu</a:t>
                      </a:r>
                      <a:endParaRPr lang="fr-CH" sz="1400" i="0" dirty="0" smtClean="0">
                        <a:latin typeface="Baskerville Old Face" panose="02020602080505020303" pitchFamily="18" charset="0"/>
                      </a:endParaRPr>
                    </a:p>
                  </a:txBody>
                  <a:tcPr/>
                </a:tc>
              </a:tr>
              <a:tr h="377945">
                <a:tc>
                  <a:txBody>
                    <a:bodyPr/>
                    <a:lstStyle/>
                    <a:p>
                      <a:pPr marL="0" marR="0" indent="0" algn="l" defTabSz="1218987" rtl="0" eaLnBrk="1" fontAlgn="auto" latinLnBrk="0" hangingPunct="1">
                        <a:lnSpc>
                          <a:spcPct val="100000"/>
                        </a:lnSpc>
                        <a:spcBef>
                          <a:spcPts val="0"/>
                        </a:spcBef>
                        <a:spcAft>
                          <a:spcPts val="0"/>
                        </a:spcAft>
                        <a:buClrTx/>
                        <a:buSzTx/>
                        <a:buFontTx/>
                        <a:buNone/>
                        <a:tabLst/>
                        <a:defRPr/>
                      </a:pPr>
                      <a:r>
                        <a:rPr lang="fr-CH" sz="1800" i="0" dirty="0" smtClean="0">
                          <a:solidFill>
                            <a:schemeClr val="accent3"/>
                          </a:solidFill>
                          <a:latin typeface="Baskerville Old Face" panose="02020602080505020303" pitchFamily="18" charset="0"/>
                        </a:rPr>
                        <a:t>Dette </a:t>
                      </a:r>
                      <a:r>
                        <a:rPr lang="fr-CH" sz="1800" i="0" dirty="0" err="1" smtClean="0">
                          <a:solidFill>
                            <a:schemeClr val="accent3"/>
                          </a:solidFill>
                          <a:latin typeface="Baskerville Old Face" panose="02020602080505020303" pitchFamily="18" charset="0"/>
                        </a:rPr>
                        <a:t>hyp</a:t>
                      </a:r>
                      <a:r>
                        <a:rPr lang="fr-CH" sz="1800" i="0" dirty="0" smtClean="0">
                          <a:solidFill>
                            <a:schemeClr val="accent3"/>
                          </a:solidFill>
                          <a:latin typeface="Baskerville Old Face" panose="02020602080505020303" pitchFamily="18" charset="0"/>
                        </a:rPr>
                        <a:t>.</a:t>
                      </a:r>
                    </a:p>
                  </a:txBody>
                  <a:tcPr/>
                </a:tc>
                <a:tc>
                  <a:txBody>
                    <a:bodyPr/>
                    <a:lstStyle/>
                    <a:p>
                      <a:pPr marL="0" marR="0" indent="0" algn="ctr" defTabSz="1218987" rtl="0" eaLnBrk="1" fontAlgn="auto" latinLnBrk="0" hangingPunct="1">
                        <a:lnSpc>
                          <a:spcPct val="100000"/>
                        </a:lnSpc>
                        <a:spcBef>
                          <a:spcPts val="0"/>
                        </a:spcBef>
                        <a:spcAft>
                          <a:spcPts val="0"/>
                        </a:spcAft>
                        <a:buClrTx/>
                        <a:buSzTx/>
                        <a:buFontTx/>
                        <a:buNone/>
                        <a:tabLst/>
                        <a:defRPr/>
                      </a:pPr>
                      <a:r>
                        <a:rPr lang="fr-CH" sz="1800" i="0" dirty="0" smtClean="0">
                          <a:solidFill>
                            <a:schemeClr val="accent3"/>
                          </a:solidFill>
                          <a:latin typeface="Baskerville Old Face" panose="02020602080505020303" pitchFamily="18" charset="0"/>
                        </a:rPr>
                        <a:t>AQ</a:t>
                      </a:r>
                    </a:p>
                  </a:txBody>
                  <a:tcPr/>
                </a:tc>
                <a:tc>
                  <a:txBody>
                    <a:bodyPr/>
                    <a:lstStyle/>
                    <a:p>
                      <a:pPr marL="0" marR="0" indent="0" algn="ctr" defTabSz="1218987" rtl="0" eaLnBrk="1" fontAlgn="auto" latinLnBrk="0" hangingPunct="1">
                        <a:lnSpc>
                          <a:spcPct val="100000"/>
                        </a:lnSpc>
                        <a:spcBef>
                          <a:spcPts val="0"/>
                        </a:spcBef>
                        <a:spcAft>
                          <a:spcPts val="0"/>
                        </a:spcAft>
                        <a:buClrTx/>
                        <a:buSzTx/>
                        <a:buFontTx/>
                        <a:buNone/>
                        <a:tabLst/>
                        <a:defRPr/>
                      </a:pPr>
                      <a:r>
                        <a:rPr lang="fr-CH" sz="1800" i="0" dirty="0" smtClean="0">
                          <a:solidFill>
                            <a:schemeClr val="accent3"/>
                          </a:solidFill>
                          <a:latin typeface="Baskerville Old Face" panose="02020602080505020303" pitchFamily="18" charset="0"/>
                        </a:rPr>
                        <a:t>AQ</a:t>
                      </a:r>
                    </a:p>
                  </a:txBody>
                  <a:tcPr/>
                </a:tc>
                <a:tc vMerge="1">
                  <a:txBody>
                    <a:bodyPr/>
                    <a:lstStyle/>
                    <a:p>
                      <a:endParaRPr lang="fr-CH"/>
                    </a:p>
                  </a:txBody>
                  <a:tcPr/>
                </a:tc>
              </a:tr>
              <a:tr h="377945">
                <a:tc>
                  <a:txBody>
                    <a:bodyPr/>
                    <a:lstStyle/>
                    <a:p>
                      <a:r>
                        <a:rPr lang="fr-CH" sz="1800" dirty="0" smtClean="0">
                          <a:latin typeface="Baskerville Old Face" panose="02020602080505020303" pitchFamily="18" charset="0"/>
                        </a:rPr>
                        <a:t>Chalet</a:t>
                      </a:r>
                    </a:p>
                  </a:txBody>
                  <a:tcPr/>
                </a:tc>
                <a:tc>
                  <a:txBody>
                    <a:bodyPr/>
                    <a:lstStyle/>
                    <a:p>
                      <a:pPr algn="ctr"/>
                      <a:r>
                        <a:rPr lang="fr-CH" sz="1800" dirty="0" smtClean="0">
                          <a:latin typeface="Baskerville Old Face" panose="02020602080505020303" pitchFamily="18" charset="0"/>
                        </a:rPr>
                        <a:t>AQ</a:t>
                      </a:r>
                    </a:p>
                  </a:txBody>
                  <a:tcPr/>
                </a:tc>
                <a:tc>
                  <a:txBody>
                    <a:bodyPr/>
                    <a:lstStyle/>
                    <a:p>
                      <a:pPr algn="ctr"/>
                      <a:r>
                        <a:rPr lang="fr-CH" sz="1800" dirty="0" smtClean="0">
                          <a:latin typeface="Baskerville Old Face" panose="02020602080505020303" pitchFamily="18" charset="0"/>
                        </a:rPr>
                        <a:t>--</a:t>
                      </a:r>
                    </a:p>
                  </a:txBody>
                  <a:tcPr/>
                </a:tc>
                <a:tc rowSpan="2">
                  <a:txBody>
                    <a:bodyPr/>
                    <a:lstStyle/>
                    <a:p>
                      <a:pPr algn="just"/>
                      <a:r>
                        <a:rPr lang="fr-CH" sz="1400" dirty="0" smtClean="0">
                          <a:latin typeface="Baskerville Old Face" panose="02020602080505020303" pitchFamily="18" charset="0"/>
                        </a:rPr>
                        <a:t>Acquis durant le mariage au moyen de</a:t>
                      </a:r>
                      <a:r>
                        <a:rPr lang="fr-CH" sz="1400" baseline="0" dirty="0" smtClean="0">
                          <a:latin typeface="Baskerville Old Face" panose="02020602080505020303" pitchFamily="18" charset="0"/>
                        </a:rPr>
                        <a:t> leur revenu</a:t>
                      </a:r>
                      <a:endParaRPr lang="fr-CH" sz="1400" dirty="0">
                        <a:latin typeface="Baskerville Old Face" panose="02020602080505020303" pitchFamily="18" charset="0"/>
                      </a:endParaRPr>
                    </a:p>
                  </a:txBody>
                  <a:tcPr/>
                </a:tc>
              </a:tr>
              <a:tr h="377945">
                <a:tc>
                  <a:txBody>
                    <a:bodyPr/>
                    <a:lstStyle/>
                    <a:p>
                      <a:pPr marL="0" marR="0" indent="0" algn="l" defTabSz="1218987" rtl="0" eaLnBrk="1" fontAlgn="auto" latinLnBrk="0" hangingPunct="1">
                        <a:lnSpc>
                          <a:spcPct val="100000"/>
                        </a:lnSpc>
                        <a:spcBef>
                          <a:spcPts val="0"/>
                        </a:spcBef>
                        <a:spcAft>
                          <a:spcPts val="0"/>
                        </a:spcAft>
                        <a:buClrTx/>
                        <a:buSzTx/>
                        <a:buFontTx/>
                        <a:buNone/>
                        <a:tabLst/>
                        <a:defRPr/>
                      </a:pPr>
                      <a:r>
                        <a:rPr lang="fr-CH" sz="1800" i="0" dirty="0" smtClean="0">
                          <a:solidFill>
                            <a:schemeClr val="accent3"/>
                          </a:solidFill>
                          <a:latin typeface="Baskerville Old Face" panose="02020602080505020303" pitchFamily="18" charset="0"/>
                        </a:rPr>
                        <a:t>Créance de l</a:t>
                      </a:r>
                      <a:r>
                        <a:rPr lang="fr-CH" sz="1800" i="0" baseline="0" dirty="0" smtClean="0">
                          <a:solidFill>
                            <a:schemeClr val="accent3"/>
                          </a:solidFill>
                          <a:latin typeface="Baskerville Old Face" panose="02020602080505020303" pitchFamily="18" charset="0"/>
                        </a:rPr>
                        <a:t>’épouse</a:t>
                      </a:r>
                      <a:endParaRPr lang="fr-CH" sz="1800" i="0" dirty="0" smtClean="0">
                        <a:solidFill>
                          <a:schemeClr val="accent3"/>
                        </a:solidFill>
                        <a:latin typeface="Baskerville Old Face" panose="02020602080505020303" pitchFamily="18" charset="0"/>
                      </a:endParaRPr>
                    </a:p>
                  </a:txBody>
                  <a:tcPr/>
                </a:tc>
                <a:tc>
                  <a:txBody>
                    <a:bodyPr/>
                    <a:lstStyle/>
                    <a:p>
                      <a:pPr marL="0" marR="0" indent="0" algn="ctr" defTabSz="1218987" rtl="0" eaLnBrk="1" fontAlgn="auto" latinLnBrk="0" hangingPunct="1">
                        <a:lnSpc>
                          <a:spcPct val="100000"/>
                        </a:lnSpc>
                        <a:spcBef>
                          <a:spcPts val="0"/>
                        </a:spcBef>
                        <a:spcAft>
                          <a:spcPts val="0"/>
                        </a:spcAft>
                        <a:buClrTx/>
                        <a:buSzTx/>
                        <a:buFontTx/>
                        <a:buNone/>
                        <a:tabLst/>
                        <a:defRPr/>
                      </a:pPr>
                      <a:r>
                        <a:rPr lang="fr-CH" sz="1800" i="0" dirty="0" smtClean="0">
                          <a:solidFill>
                            <a:schemeClr val="accent3"/>
                          </a:solidFill>
                          <a:latin typeface="Baskerville Old Face" panose="02020602080505020303" pitchFamily="18" charset="0"/>
                        </a:rPr>
                        <a:t>AQ</a:t>
                      </a:r>
                    </a:p>
                  </a:txBody>
                  <a:tcPr/>
                </a:tc>
                <a:tc>
                  <a:txBody>
                    <a:bodyPr/>
                    <a:lstStyle/>
                    <a:p>
                      <a:pPr marL="0" marR="0" indent="0" algn="ctr" defTabSz="1218987" rtl="0" eaLnBrk="1" fontAlgn="auto" latinLnBrk="0" hangingPunct="1">
                        <a:lnSpc>
                          <a:spcPct val="100000"/>
                        </a:lnSpc>
                        <a:spcBef>
                          <a:spcPts val="0"/>
                        </a:spcBef>
                        <a:spcAft>
                          <a:spcPts val="0"/>
                        </a:spcAft>
                        <a:buClrTx/>
                        <a:buSzTx/>
                        <a:buFontTx/>
                        <a:buNone/>
                        <a:tabLst/>
                        <a:defRPr/>
                      </a:pPr>
                      <a:r>
                        <a:rPr lang="fr-CH" sz="1800" i="0" dirty="0" smtClean="0">
                          <a:solidFill>
                            <a:schemeClr val="accent3"/>
                          </a:solidFill>
                          <a:latin typeface="Baskerville Old Face" panose="02020602080505020303" pitchFamily="18" charset="0"/>
                        </a:rPr>
                        <a:t>AQ</a:t>
                      </a:r>
                    </a:p>
                  </a:txBody>
                  <a:tcPr/>
                </a:tc>
                <a:tc vMerge="1">
                  <a:txBody>
                    <a:bodyPr/>
                    <a:lstStyle/>
                    <a:p>
                      <a:endParaRPr lang="fr-CH"/>
                    </a:p>
                  </a:txBody>
                  <a:tcPr/>
                </a:tc>
              </a:tr>
              <a:tr h="552380">
                <a:tc>
                  <a:txBody>
                    <a:bodyPr/>
                    <a:lstStyle/>
                    <a:p>
                      <a:r>
                        <a:rPr lang="fr-CH" sz="1800" dirty="0" smtClean="0">
                          <a:latin typeface="Baskerville Old Face" panose="02020602080505020303" pitchFamily="18" charset="0"/>
                        </a:rPr>
                        <a:t>Comptes courants (pour le</a:t>
                      </a:r>
                      <a:r>
                        <a:rPr lang="fr-CH" sz="1800" baseline="0" dirty="0" smtClean="0">
                          <a:latin typeface="Baskerville Old Face" panose="02020602080505020303" pitchFamily="18" charset="0"/>
                        </a:rPr>
                        <a:t> </a:t>
                      </a:r>
                      <a:r>
                        <a:rPr lang="fr-CH" sz="1800" dirty="0" smtClean="0">
                          <a:latin typeface="Baskerville Old Face" panose="02020602080505020303" pitchFamily="18" charset="0"/>
                        </a:rPr>
                        <a:t>revenu)</a:t>
                      </a:r>
                      <a:endParaRPr lang="fr-CH" sz="1800" dirty="0">
                        <a:latin typeface="Baskerville Old Face" panose="02020602080505020303" pitchFamily="18" charset="0"/>
                      </a:endParaRPr>
                    </a:p>
                  </a:txBody>
                  <a:tcPr/>
                </a:tc>
                <a:tc>
                  <a:txBody>
                    <a:bodyPr/>
                    <a:lstStyle/>
                    <a:p>
                      <a:pPr algn="ctr"/>
                      <a:r>
                        <a:rPr lang="fr-CH" sz="1800" dirty="0" smtClean="0">
                          <a:latin typeface="Baskerville Old Face" panose="02020602080505020303" pitchFamily="18" charset="0"/>
                        </a:rPr>
                        <a:t>AQ</a:t>
                      </a:r>
                      <a:endParaRPr lang="fr-CH" sz="1800" dirty="0">
                        <a:latin typeface="Baskerville Old Face" panose="02020602080505020303" pitchFamily="18" charset="0"/>
                      </a:endParaRPr>
                    </a:p>
                  </a:txBody>
                  <a:tcPr/>
                </a:tc>
                <a:tc>
                  <a:txBody>
                    <a:bodyPr/>
                    <a:lstStyle/>
                    <a:p>
                      <a:pPr algn="ctr"/>
                      <a:r>
                        <a:rPr lang="fr-CH" sz="1800" b="0" dirty="0" smtClean="0">
                          <a:latin typeface="Baskerville Old Face" panose="02020602080505020303" pitchFamily="18" charset="0"/>
                        </a:rPr>
                        <a:t>AQ</a:t>
                      </a:r>
                      <a:endParaRPr lang="fr-CH" sz="1800" b="0" dirty="0">
                        <a:latin typeface="Baskerville Old Face" panose="02020602080505020303" pitchFamily="18" charset="0"/>
                      </a:endParaRPr>
                    </a:p>
                  </a:txBody>
                  <a:tcPr/>
                </a:tc>
                <a:tc>
                  <a:txBody>
                    <a:bodyPr/>
                    <a:lstStyle/>
                    <a:p>
                      <a:pPr algn="just"/>
                      <a:r>
                        <a:rPr lang="fr-CH" sz="1400" dirty="0" smtClean="0">
                          <a:latin typeface="Baskerville Old Face" panose="02020602080505020303" pitchFamily="18" charset="0"/>
                        </a:rPr>
                        <a:t>Acquis</a:t>
                      </a:r>
                      <a:r>
                        <a:rPr lang="fr-CH" sz="1400" baseline="0" dirty="0" smtClean="0">
                          <a:latin typeface="Baskerville Old Face" panose="02020602080505020303" pitchFamily="18" charset="0"/>
                        </a:rPr>
                        <a:t> durant le mariage au moyen de leur revenu</a:t>
                      </a:r>
                      <a:endParaRPr lang="fr-CH" sz="1400" dirty="0">
                        <a:latin typeface="Baskerville Old Face" panose="02020602080505020303" pitchFamily="18" charset="0"/>
                      </a:endParaRPr>
                    </a:p>
                  </a:txBody>
                  <a:tcPr>
                    <a:solidFill>
                      <a:srgbClr val="D0D1DD"/>
                    </a:solidFill>
                  </a:tcPr>
                </a:tc>
              </a:tr>
              <a:tr h="377945">
                <a:tc>
                  <a:txBody>
                    <a:bodyPr/>
                    <a:lstStyle/>
                    <a:p>
                      <a:r>
                        <a:rPr lang="fr-CH" sz="1800" dirty="0" smtClean="0">
                          <a:latin typeface="Baskerville Old Face" panose="02020602080505020303" pitchFamily="18" charset="0"/>
                        </a:rPr>
                        <a:t>Bijoux</a:t>
                      </a:r>
                      <a:endParaRPr lang="fr-CH" sz="1800" dirty="0">
                        <a:latin typeface="Baskerville Old Face" panose="02020602080505020303" pitchFamily="18" charset="0"/>
                      </a:endParaRPr>
                    </a:p>
                  </a:txBody>
                  <a:tcPr>
                    <a:solidFill>
                      <a:srgbClr val="D0D1DD"/>
                    </a:solidFill>
                  </a:tcPr>
                </a:tc>
                <a:tc>
                  <a:txBody>
                    <a:bodyPr/>
                    <a:lstStyle/>
                    <a:p>
                      <a:pPr algn="ctr"/>
                      <a:r>
                        <a:rPr lang="fr-CH" sz="1800" dirty="0" smtClean="0">
                          <a:latin typeface="Baskerville Old Face" panose="02020602080505020303" pitchFamily="18" charset="0"/>
                        </a:rPr>
                        <a:t>--</a:t>
                      </a:r>
                      <a:endParaRPr lang="fr-CH" sz="1800" dirty="0">
                        <a:latin typeface="Baskerville Old Face" panose="02020602080505020303" pitchFamily="18" charset="0"/>
                      </a:endParaRPr>
                    </a:p>
                  </a:txBody>
                  <a:tcPr>
                    <a:solidFill>
                      <a:srgbClr val="D0D1DD"/>
                    </a:solidFill>
                  </a:tcPr>
                </a:tc>
                <a:tc>
                  <a:txBody>
                    <a:bodyPr/>
                    <a:lstStyle/>
                    <a:p>
                      <a:pPr algn="ctr"/>
                      <a:r>
                        <a:rPr lang="fr-CH" sz="1800" b="1" dirty="0" smtClean="0">
                          <a:latin typeface="Baskerville Old Face" panose="02020602080505020303" pitchFamily="18" charset="0"/>
                        </a:rPr>
                        <a:t>BP</a:t>
                      </a:r>
                      <a:endParaRPr lang="fr-CH" sz="1800" b="1" dirty="0">
                        <a:latin typeface="Baskerville Old Face" panose="02020602080505020303" pitchFamily="18" charset="0"/>
                      </a:endParaRPr>
                    </a:p>
                  </a:txBody>
                  <a:tcPr>
                    <a:solidFill>
                      <a:srgbClr val="D0D1DD"/>
                    </a:solidFill>
                  </a:tcPr>
                </a:tc>
                <a:tc>
                  <a:txBody>
                    <a:bodyPr/>
                    <a:lstStyle/>
                    <a:p>
                      <a:pPr algn="just"/>
                      <a:r>
                        <a:rPr lang="fr-CH" sz="1400" dirty="0" smtClean="0">
                          <a:latin typeface="Baskerville Old Face" panose="02020602080505020303" pitchFamily="18" charset="0"/>
                        </a:rPr>
                        <a:t>Acquis en héritage</a:t>
                      </a:r>
                      <a:endParaRPr lang="fr-CH" sz="1400" dirty="0">
                        <a:latin typeface="Baskerville Old Face" panose="02020602080505020303" pitchFamily="18" charset="0"/>
                      </a:endParaRPr>
                    </a:p>
                  </a:txBody>
                  <a:tcPr>
                    <a:solidFill>
                      <a:srgbClr val="D0D1DD"/>
                    </a:solidFill>
                  </a:tcPr>
                </a:tc>
              </a:tr>
              <a:tr h="552380">
                <a:tc>
                  <a:txBody>
                    <a:bodyPr/>
                    <a:lstStyle/>
                    <a:p>
                      <a:r>
                        <a:rPr lang="fr-CH" sz="1800" dirty="0" smtClean="0">
                          <a:latin typeface="Baskerville Old Face" panose="02020602080505020303" pitchFamily="18" charset="0"/>
                        </a:rPr>
                        <a:t>Tableaux</a:t>
                      </a:r>
                      <a:endParaRPr lang="fr-CH" sz="1800" dirty="0">
                        <a:latin typeface="Baskerville Old Face" panose="02020602080505020303" pitchFamily="18" charset="0"/>
                      </a:endParaRPr>
                    </a:p>
                  </a:txBody>
                  <a:tcPr>
                    <a:solidFill>
                      <a:srgbClr val="D0D1DD"/>
                    </a:solidFill>
                  </a:tcPr>
                </a:tc>
                <a:tc>
                  <a:txBody>
                    <a:bodyPr/>
                    <a:lstStyle/>
                    <a:p>
                      <a:pPr algn="ctr"/>
                      <a:r>
                        <a:rPr lang="fr-CH" sz="1800" dirty="0" smtClean="0">
                          <a:latin typeface="Baskerville Old Face" panose="02020602080505020303" pitchFamily="18" charset="0"/>
                        </a:rPr>
                        <a:t>AQ</a:t>
                      </a:r>
                      <a:endParaRPr lang="fr-CH" sz="1800" dirty="0">
                        <a:latin typeface="Baskerville Old Face" panose="02020602080505020303" pitchFamily="18" charset="0"/>
                      </a:endParaRPr>
                    </a:p>
                  </a:txBody>
                  <a:tcPr>
                    <a:solidFill>
                      <a:srgbClr val="D0D1DD"/>
                    </a:solidFill>
                  </a:tcPr>
                </a:tc>
                <a:tc>
                  <a:txBody>
                    <a:bodyPr/>
                    <a:lstStyle/>
                    <a:p>
                      <a:pPr algn="ctr"/>
                      <a:r>
                        <a:rPr lang="fr-CH" sz="1800" dirty="0" smtClean="0">
                          <a:latin typeface="Baskerville Old Face" panose="02020602080505020303" pitchFamily="18" charset="0"/>
                        </a:rPr>
                        <a:t>--</a:t>
                      </a:r>
                      <a:endParaRPr lang="fr-CH" sz="1800" dirty="0">
                        <a:latin typeface="Baskerville Old Face" panose="02020602080505020303" pitchFamily="18" charset="0"/>
                      </a:endParaRPr>
                    </a:p>
                  </a:txBody>
                  <a:tcPr>
                    <a:solidFill>
                      <a:srgbClr val="D0D1DD"/>
                    </a:solidFill>
                  </a:tcPr>
                </a:tc>
                <a:tc>
                  <a:txBody>
                    <a:bodyPr/>
                    <a:lstStyle/>
                    <a:p>
                      <a:pPr algn="just"/>
                      <a:r>
                        <a:rPr lang="fr-CH" sz="1400" dirty="0" smtClean="0">
                          <a:latin typeface="Baskerville Old Face" panose="02020602080505020303" pitchFamily="18" charset="0"/>
                        </a:rPr>
                        <a:t>Acquis</a:t>
                      </a:r>
                      <a:r>
                        <a:rPr lang="fr-CH" sz="1400" baseline="0" dirty="0" smtClean="0">
                          <a:latin typeface="Baskerville Old Face" panose="02020602080505020303" pitchFamily="18" charset="0"/>
                        </a:rPr>
                        <a:t> durant le mariage au moyen de son revenu</a:t>
                      </a:r>
                      <a:endParaRPr lang="fr-CH" sz="1400" dirty="0">
                        <a:latin typeface="Baskerville Old Face" panose="02020602080505020303" pitchFamily="18" charset="0"/>
                      </a:endParaRPr>
                    </a:p>
                  </a:txBody>
                  <a:tcPr>
                    <a:solidFill>
                      <a:srgbClr val="D0D1DD"/>
                    </a:solidFill>
                  </a:tcPr>
                </a:tc>
              </a:tr>
            </a:tbl>
          </a:graphicData>
        </a:graphic>
      </p:graphicFrame>
      <p:sp>
        <p:nvSpPr>
          <p:cNvPr id="6" name="Espace réservé du numéro de diapositive 5"/>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13</a:t>
            </a:fld>
            <a:endParaRPr lang="fr-CH" dirty="0">
              <a:latin typeface="Baskerville Old Face" panose="02020602080505020303" pitchFamily="18" charset="0"/>
            </a:endParaRPr>
          </a:p>
        </p:txBody>
      </p:sp>
    </p:spTree>
    <p:extLst>
      <p:ext uri="{BB962C8B-B14F-4D97-AF65-F5344CB8AC3E}">
        <p14:creationId xmlns:p14="http://schemas.microsoft.com/office/powerpoint/2010/main" val="1171364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defTabSz="896938">
              <a:spcBef>
                <a:spcPts val="0"/>
              </a:spcBef>
            </a:pPr>
            <a:r>
              <a:rPr lang="fr-CH" sz="5300" b="1" dirty="0">
                <a:latin typeface="Baskerville Old Face" panose="02020602080505020303" pitchFamily="18" charset="0"/>
              </a:rPr>
              <a:t>II.	Liquidation du régime matrimonial</a:t>
            </a:r>
            <a:r>
              <a:rPr lang="fr-CH" sz="6600" b="1" dirty="0">
                <a:latin typeface="Baskerville Old Face" panose="02020602080505020303" pitchFamily="18" charset="0"/>
              </a:rPr>
              <a:t/>
            </a:r>
            <a:br>
              <a:rPr lang="fr-CH" sz="6600" b="1" dirty="0">
                <a:latin typeface="Baskerville Old Face" panose="02020602080505020303" pitchFamily="18" charset="0"/>
              </a:rPr>
            </a:br>
            <a:r>
              <a:rPr lang="fr-CH" sz="3600" b="1" dirty="0" smtClean="0">
                <a:latin typeface="Baskerville Old Face" panose="02020602080505020303" pitchFamily="18" charset="0"/>
              </a:rPr>
              <a:t>C.</a:t>
            </a:r>
            <a:r>
              <a:rPr lang="fr-CH" sz="3600" b="1" dirty="0">
                <a:latin typeface="Baskerville Old Face" panose="02020602080505020303" pitchFamily="18" charset="0"/>
              </a:rPr>
              <a:t>	</a:t>
            </a:r>
            <a:r>
              <a:rPr lang="fr-CH" sz="3600" b="1" dirty="0" smtClean="0">
                <a:latin typeface="Baskerville Old Face" panose="02020602080505020303" pitchFamily="18" charset="0"/>
              </a:rPr>
              <a:t>Reprise des biens propres (207/209 CC)</a:t>
            </a:r>
            <a:endParaRPr lang="fr-FR" sz="3600" b="0" i="0" baseline="0" dirty="0">
              <a:solidFill>
                <a:srgbClr val="374C81"/>
              </a:solidFill>
              <a:latin typeface="Baskerville Old Face" panose="02020602080505020303" pitchFamily="18" charset="0"/>
            </a:endParaRPr>
          </a:p>
        </p:txBody>
      </p:sp>
      <p:sp>
        <p:nvSpPr>
          <p:cNvPr id="78" name="Espace réservé du numéro de diapositive 77"/>
          <p:cNvSpPr>
            <a:spLocks noGrp="1"/>
          </p:cNvSpPr>
          <p:nvPr>
            <p:ph type="sldNum" sz="quarter" idx="12"/>
          </p:nvPr>
        </p:nvSpPr>
        <p:spPr/>
        <p:txBody>
          <a:bodyPr/>
          <a:lstStyle/>
          <a:p>
            <a:fld id="{EB37DED6-D4C7-42EE-AB49-D2E39E64FDE4}" type="slidenum">
              <a:rPr lang="fr-CH" smtClean="0">
                <a:latin typeface="Baskerville Old Face" panose="02020602080505020303" pitchFamily="18" charset="0"/>
              </a:rPr>
              <a:t>14</a:t>
            </a:fld>
            <a:endParaRPr lang="fr-CH" dirty="0">
              <a:latin typeface="Baskerville Old Face" panose="02020602080505020303" pitchFamily="18" charset="0"/>
            </a:endParaRPr>
          </a:p>
        </p:txBody>
      </p:sp>
      <p:graphicFrame>
        <p:nvGraphicFramePr>
          <p:cNvPr id="11" name="Content Placeholder 5"/>
          <p:cNvGraphicFramePr>
            <a:graphicFrameLocks noGrp="1"/>
          </p:cNvGraphicFramePr>
          <p:nvPr>
            <p:ph sz="half" idx="2"/>
            <p:extLst>
              <p:ext uri="{D42A27DB-BD31-4B8C-83A1-F6EECF244321}">
                <p14:modId xmlns:p14="http://schemas.microsoft.com/office/powerpoint/2010/main" val="526069837"/>
              </p:ext>
            </p:extLst>
          </p:nvPr>
        </p:nvGraphicFramePr>
        <p:xfrm>
          <a:off x="1269876" y="1431505"/>
          <a:ext cx="9361041" cy="4805806"/>
        </p:xfrm>
        <a:graphic>
          <a:graphicData uri="http://schemas.openxmlformats.org/drawingml/2006/table">
            <a:tbl>
              <a:tblPr firstRow="1" bandRow="1">
                <a:tableStyleId>{69012ECD-51FC-41F1-AA8D-1B2483CD663E}</a:tableStyleId>
              </a:tblPr>
              <a:tblGrid>
                <a:gridCol w="1224138"/>
                <a:gridCol w="1152128"/>
                <a:gridCol w="1224134"/>
                <a:gridCol w="1008112"/>
                <a:gridCol w="1368152"/>
                <a:gridCol w="1224136"/>
                <a:gridCol w="1080120"/>
                <a:gridCol w="1080121"/>
              </a:tblGrid>
              <a:tr h="355448">
                <a:tc gridSpan="4">
                  <a:txBody>
                    <a:bodyPr/>
                    <a:lstStyle/>
                    <a:p>
                      <a:pPr algn="ctr"/>
                      <a:r>
                        <a:rPr lang="fr-FR" sz="1600" noProof="0" dirty="0" smtClean="0">
                          <a:latin typeface="Baskerville Old Face" panose="02020602080505020303" pitchFamily="18" charset="0"/>
                        </a:rPr>
                        <a:t>Monsieur (défunt)</a:t>
                      </a:r>
                      <a:endParaRPr lang="fr-FR" sz="16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75000"/>
                      </a:schemeClr>
                    </a:solidFill>
                  </a:tcPr>
                </a:tc>
                <a:tc hMerge="1">
                  <a:txBody>
                    <a:bodyPr/>
                    <a:lstStyle/>
                    <a:p>
                      <a:endParaRPr lang="fr-CH"/>
                    </a:p>
                  </a:txBody>
                  <a:tcPr/>
                </a:tc>
                <a:tc hMerge="1">
                  <a:txBody>
                    <a:bodyPr/>
                    <a:lstStyle/>
                    <a:p>
                      <a:endParaRPr lang="fr-CH"/>
                    </a:p>
                  </a:txBody>
                  <a:tcPr/>
                </a:tc>
                <a:tc hMerge="1">
                  <a:txBody>
                    <a:bodyPr/>
                    <a:lstStyle/>
                    <a:p>
                      <a:endParaRPr lang="fr-CH"/>
                    </a:p>
                  </a:txBody>
                  <a:tcPr/>
                </a:tc>
                <a:tc gridSpan="4">
                  <a:txBody>
                    <a:bodyPr/>
                    <a:lstStyle/>
                    <a:p>
                      <a:pPr algn="ctr"/>
                      <a:r>
                        <a:rPr lang="fr-FR" sz="1600" noProof="0" dirty="0" smtClean="0">
                          <a:latin typeface="Baskerville Old Face" panose="02020602080505020303" pitchFamily="18" charset="0"/>
                        </a:rPr>
                        <a:t>Madame</a:t>
                      </a:r>
                      <a:endParaRPr lang="fr-FR" sz="1600"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75000"/>
                      </a:schemeClr>
                    </a:solidFill>
                  </a:tcPr>
                </a:tc>
                <a:tc hMerge="1">
                  <a:txBody>
                    <a:bodyPr/>
                    <a:lstStyle/>
                    <a:p>
                      <a:endParaRPr lang="fr-CH"/>
                    </a:p>
                  </a:txBody>
                  <a:tcPr/>
                </a:tc>
                <a:tc hMerge="1">
                  <a:txBody>
                    <a:bodyPr/>
                    <a:lstStyle/>
                    <a:p>
                      <a:endParaRPr lang="fr-CH"/>
                    </a:p>
                  </a:txBody>
                  <a:tcPr/>
                </a:tc>
                <a:tc hMerge="1">
                  <a:txBody>
                    <a:bodyPr/>
                    <a:lstStyle/>
                    <a:p>
                      <a:endParaRPr lang="fr-CH"/>
                    </a:p>
                  </a:txBody>
                  <a:tcPr/>
                </a:tc>
              </a:tr>
              <a:tr h="323135">
                <a:tc gridSpan="2">
                  <a:txBody>
                    <a:bodyPr/>
                    <a:lstStyle/>
                    <a:p>
                      <a:pPr algn="ctr"/>
                      <a:r>
                        <a:rPr lang="fr-FR" sz="1400" b="1" i="0" noProof="0" dirty="0" smtClean="0">
                          <a:latin typeface="Baskerville Old Face" panose="02020602080505020303" pitchFamily="18" charset="0"/>
                        </a:rPr>
                        <a:t>AQ</a:t>
                      </a:r>
                      <a:endParaRPr lang="fr-FR" sz="1400" b="1" i="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fr-CH"/>
                    </a:p>
                  </a:txBody>
                  <a:tcPr/>
                </a:tc>
                <a:tc gridSpan="2">
                  <a:txBody>
                    <a:bodyPr/>
                    <a:lstStyle/>
                    <a:p>
                      <a:pPr algn="ctr"/>
                      <a:r>
                        <a:rPr lang="fr-FR" sz="1400" b="1" i="0" noProof="0" dirty="0" smtClean="0">
                          <a:latin typeface="Baskerville Old Face" panose="02020602080505020303" pitchFamily="18" charset="0"/>
                        </a:rPr>
                        <a:t>BP</a:t>
                      </a:r>
                      <a:endParaRPr lang="fr-FR" sz="1400" b="1" i="0"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fr-CH"/>
                    </a:p>
                  </a:txBody>
                  <a:tcPr/>
                </a:tc>
                <a:tc gridSpan="2">
                  <a:txBody>
                    <a:bodyPr/>
                    <a:lstStyle/>
                    <a:p>
                      <a:pPr algn="ctr"/>
                      <a:r>
                        <a:rPr lang="fr-FR" sz="1400" b="1" i="0" noProof="0" dirty="0" smtClean="0">
                          <a:latin typeface="Baskerville Old Face" panose="02020602080505020303" pitchFamily="18" charset="0"/>
                        </a:rPr>
                        <a:t>AQ</a:t>
                      </a:r>
                      <a:endParaRPr lang="fr-FR" sz="1400" b="1" i="0"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fr-CH"/>
                    </a:p>
                  </a:txBody>
                  <a:tcPr/>
                </a:tc>
                <a:tc gridSpan="2">
                  <a:txBody>
                    <a:bodyPr/>
                    <a:lstStyle/>
                    <a:p>
                      <a:pPr algn="ctr"/>
                      <a:r>
                        <a:rPr lang="fr-FR" sz="1400" b="1" i="0" noProof="0" dirty="0" smtClean="0">
                          <a:latin typeface="Baskerville Old Face" panose="02020602080505020303" pitchFamily="18" charset="0"/>
                        </a:rPr>
                        <a:t>BP</a:t>
                      </a:r>
                      <a:endParaRPr lang="fr-FR" sz="1400" b="1" i="0"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fr-CH"/>
                    </a:p>
                  </a:txBody>
                  <a:tcPr/>
                </a:tc>
              </a:tr>
              <a:tr h="355448">
                <a:tc>
                  <a:txBody>
                    <a:bodyPr/>
                    <a:lstStyle/>
                    <a:p>
                      <a:pPr algn="ctr"/>
                      <a:r>
                        <a:rPr lang="fr-FR" sz="1600" b="1" noProof="0" dirty="0" smtClean="0">
                          <a:latin typeface="Baskerville Old Face" panose="02020602080505020303" pitchFamily="18" charset="0"/>
                        </a:rPr>
                        <a:t>+</a:t>
                      </a:r>
                      <a:endParaRPr lang="fr-FR" sz="16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r>
                        <a:rPr lang="fr-FR" sz="1600" b="1" noProof="0" dirty="0" smtClean="0">
                          <a:latin typeface="Baskerville Old Face" panose="02020602080505020303" pitchFamily="18" charset="0"/>
                        </a:rPr>
                        <a:t>-</a:t>
                      </a:r>
                      <a:endParaRPr lang="fr-FR" sz="16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r>
                        <a:rPr lang="fr-FR" sz="1600" b="1" noProof="0" dirty="0" smtClean="0">
                          <a:latin typeface="Baskerville Old Face" panose="02020602080505020303" pitchFamily="18" charset="0"/>
                        </a:rPr>
                        <a:t>+</a:t>
                      </a:r>
                      <a:endParaRPr lang="fr-FR" sz="1600" b="1"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r>
                        <a:rPr lang="fr-FR" sz="1600" b="1" noProof="0" dirty="0" smtClean="0">
                          <a:latin typeface="Baskerville Old Face" panose="02020602080505020303" pitchFamily="18" charset="0"/>
                        </a:rPr>
                        <a:t>-</a:t>
                      </a:r>
                      <a:endParaRPr lang="fr-FR" sz="16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r>
                        <a:rPr lang="fr-FR" sz="1600" b="1" noProof="0" dirty="0" smtClean="0">
                          <a:latin typeface="Baskerville Old Face" panose="02020602080505020303" pitchFamily="18" charset="0"/>
                        </a:rPr>
                        <a:t>+</a:t>
                      </a:r>
                      <a:endParaRPr lang="fr-FR" sz="1600" b="1"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r>
                        <a:rPr lang="fr-FR" sz="1600" b="1" noProof="0" dirty="0" smtClean="0">
                          <a:latin typeface="Baskerville Old Face" panose="02020602080505020303" pitchFamily="18" charset="0"/>
                        </a:rPr>
                        <a:t>-</a:t>
                      </a:r>
                      <a:endParaRPr lang="fr-FR" sz="16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r>
                        <a:rPr lang="fr-FR" sz="1600" b="1" noProof="0" dirty="0" smtClean="0">
                          <a:latin typeface="Baskerville Old Face" panose="02020602080505020303" pitchFamily="18" charset="0"/>
                        </a:rPr>
                        <a:t>+</a:t>
                      </a:r>
                      <a:endParaRPr lang="fr-FR" sz="1600" b="1"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r>
                        <a:rPr lang="fr-FR" sz="1600" b="1" noProof="0" dirty="0" smtClean="0">
                          <a:latin typeface="Baskerville Old Face" panose="02020602080505020303" pitchFamily="18" charset="0"/>
                        </a:rPr>
                        <a:t>-</a:t>
                      </a:r>
                      <a:endParaRPr lang="fr-FR" sz="16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r>
              <a:tr h="484702">
                <a:tc>
                  <a:txBody>
                    <a:bodyPr/>
                    <a:lstStyle/>
                    <a:p>
                      <a:pPr algn="ctr"/>
                      <a:r>
                        <a:rPr lang="fr-FR" sz="1200" noProof="0" dirty="0" smtClean="0">
                          <a:latin typeface="Baskerville Old Face" panose="02020602080505020303" pitchFamily="18" charset="0"/>
                        </a:rPr>
                        <a:t>½ maison</a:t>
                      </a:r>
                    </a:p>
                    <a:p>
                      <a:pPr algn="ctr"/>
                      <a:r>
                        <a:rPr lang="fr-FR" sz="1200" noProof="0" dirty="0" smtClean="0">
                          <a:latin typeface="Baskerville Old Face" panose="02020602080505020303" pitchFamily="18" charset="0"/>
                        </a:rPr>
                        <a:t>(1’000’000.-)</a:t>
                      </a: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noProof="0" dirty="0" smtClean="0">
                          <a:latin typeface="Baskerville Old Face" panose="02020602080505020303" pitchFamily="18" charset="0"/>
                        </a:rPr>
                        <a:t>½ dette </a:t>
                      </a:r>
                      <a:r>
                        <a:rPr lang="fr-FR" sz="1200" noProof="0" dirty="0" err="1" smtClean="0">
                          <a:latin typeface="Baskerville Old Face" panose="02020602080505020303" pitchFamily="18" charset="0"/>
                        </a:rPr>
                        <a:t>hyp</a:t>
                      </a:r>
                      <a:r>
                        <a:rPr lang="fr-FR" sz="1200" noProof="0" dirty="0" smtClean="0">
                          <a:latin typeface="Baskerville Old Face" panose="02020602080505020303" pitchFamily="18" charset="0"/>
                        </a:rPr>
                        <a:t>.</a:t>
                      </a:r>
                    </a:p>
                    <a:p>
                      <a:pPr algn="ctr"/>
                      <a:r>
                        <a:rPr lang="fr-FR" sz="1200" noProof="0" dirty="0" smtClean="0">
                          <a:latin typeface="Baskerville Old Face" panose="02020602080505020303" pitchFamily="18" charset="0"/>
                        </a:rPr>
                        <a:t>(500’000.-)</a:t>
                      </a: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noProof="0" dirty="0" smtClean="0">
                          <a:latin typeface="Baskerville Old Face" panose="02020602080505020303" pitchFamily="18" charset="0"/>
                        </a:rPr>
                        <a:t>½ maison</a:t>
                      </a:r>
                    </a:p>
                    <a:p>
                      <a:pPr algn="ctr"/>
                      <a:r>
                        <a:rPr lang="fr-FR" sz="1200" noProof="0" dirty="0" smtClean="0">
                          <a:latin typeface="Baskerville Old Face" panose="02020602080505020303" pitchFamily="18" charset="0"/>
                        </a:rPr>
                        <a:t>(1’000’000.-)</a:t>
                      </a:r>
                      <a:endParaRPr lang="fr-FR" sz="1200"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noProof="0" dirty="0" smtClean="0">
                          <a:latin typeface="Baskerville Old Face" panose="02020602080505020303" pitchFamily="18" charset="0"/>
                        </a:rPr>
                        <a:t>½ dette </a:t>
                      </a:r>
                      <a:r>
                        <a:rPr lang="fr-FR" sz="1200" noProof="0" dirty="0" err="1" smtClean="0">
                          <a:latin typeface="Baskerville Old Face" panose="02020602080505020303" pitchFamily="18" charset="0"/>
                        </a:rPr>
                        <a:t>hyp</a:t>
                      </a:r>
                      <a:r>
                        <a:rPr lang="fr-FR" sz="1200" noProof="0" dirty="0" smtClean="0">
                          <a:latin typeface="Baskerville Old Face" panose="02020602080505020303" pitchFamily="18" charset="0"/>
                        </a:rPr>
                        <a:t>.</a:t>
                      </a:r>
                    </a:p>
                    <a:p>
                      <a:pPr algn="ctr"/>
                      <a:r>
                        <a:rPr lang="fr-FR" sz="1200" noProof="0" dirty="0" smtClean="0">
                          <a:latin typeface="Baskerville Old Face" panose="02020602080505020303" pitchFamily="18" charset="0"/>
                        </a:rPr>
                        <a:t>(500’000.-)</a:t>
                      </a: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823993">
                <a:tc>
                  <a:txBody>
                    <a:bodyPr/>
                    <a:lstStyle/>
                    <a:p>
                      <a:pPr algn="ctr"/>
                      <a:r>
                        <a:rPr lang="fr-FR" sz="1200" noProof="0" dirty="0" smtClean="0">
                          <a:latin typeface="Baskerville Old Face" panose="02020602080505020303" pitchFamily="18" charset="0"/>
                        </a:rPr>
                        <a:t>Compte courant (200’000.-)</a:t>
                      </a: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indent="0" algn="ctr" defTabSz="1218987" rtl="0" eaLnBrk="1" fontAlgn="auto" latinLnBrk="0" hangingPunct="1">
                        <a:lnSpc>
                          <a:spcPct val="100000"/>
                        </a:lnSpc>
                        <a:spcBef>
                          <a:spcPts val="0"/>
                        </a:spcBef>
                        <a:spcAft>
                          <a:spcPts val="0"/>
                        </a:spcAft>
                        <a:buClrTx/>
                        <a:buSzTx/>
                        <a:buFontTx/>
                        <a:buNone/>
                        <a:tabLst/>
                        <a:defRPr/>
                      </a:pPr>
                      <a:r>
                        <a:rPr lang="fr-FR" sz="1200" noProof="0" dirty="0" smtClean="0">
                          <a:latin typeface="Baskerville Old Face" panose="02020602080505020303" pitchFamily="18" charset="0"/>
                        </a:rPr>
                        <a:t>Compte</a:t>
                      </a:r>
                      <a:r>
                        <a:rPr lang="fr-FR" sz="1200" baseline="0" noProof="0" dirty="0" smtClean="0">
                          <a:latin typeface="Baskerville Old Face" panose="02020602080505020303" pitchFamily="18" charset="0"/>
                        </a:rPr>
                        <a:t> courant (100’000.-)</a:t>
                      </a:r>
                    </a:p>
                    <a:p>
                      <a:pPr marL="0" marR="0" indent="0" algn="ctr" defTabSz="1218987" rtl="0" eaLnBrk="1" fontAlgn="auto" latinLnBrk="0" hangingPunct="1">
                        <a:lnSpc>
                          <a:spcPct val="100000"/>
                        </a:lnSpc>
                        <a:spcBef>
                          <a:spcPts val="0"/>
                        </a:spcBef>
                        <a:spcAft>
                          <a:spcPts val="0"/>
                        </a:spcAft>
                        <a:buClrTx/>
                        <a:buSzTx/>
                        <a:buFontTx/>
                        <a:buNone/>
                        <a:tabLst/>
                        <a:defRPr/>
                      </a:pPr>
                      <a:r>
                        <a:rPr lang="fr-FR" sz="1000" noProof="0" dirty="0" smtClean="0">
                          <a:latin typeface="Baskerville Old Face" panose="02020602080505020303" pitchFamily="18" charset="0"/>
                        </a:rPr>
                        <a:t>Autres 100’000.- partis pour </a:t>
                      </a:r>
                      <a:r>
                        <a:rPr lang="fr-FR" sz="1000" noProof="0" dirty="0" err="1" smtClean="0">
                          <a:latin typeface="Baskerville Old Face" panose="02020602080505020303" pitchFamily="18" charset="0"/>
                        </a:rPr>
                        <a:t>rénov</a:t>
                      </a:r>
                      <a:r>
                        <a:rPr lang="fr-FR" sz="1000" noProof="0" dirty="0" smtClean="0">
                          <a:latin typeface="Baskerville Old Face" panose="02020602080505020303" pitchFamily="18" charset="0"/>
                        </a:rPr>
                        <a:t>.</a:t>
                      </a:r>
                      <a:r>
                        <a:rPr lang="fr-FR" sz="1000" baseline="0" noProof="0" dirty="0" smtClean="0">
                          <a:latin typeface="Baskerville Old Face" panose="02020602080505020303" pitchFamily="18" charset="0"/>
                        </a:rPr>
                        <a:t> bijoux</a:t>
                      </a:r>
                      <a:endParaRPr lang="fr-FR" sz="1000" noProof="0" dirty="0" smtClean="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indent="0" algn="ctr" defTabSz="1218987" rtl="0" eaLnBrk="1" fontAlgn="auto" latinLnBrk="0" hangingPunct="1">
                        <a:lnSpc>
                          <a:spcPct val="100000"/>
                        </a:lnSpc>
                        <a:spcBef>
                          <a:spcPts val="0"/>
                        </a:spcBef>
                        <a:spcAft>
                          <a:spcPts val="0"/>
                        </a:spcAft>
                        <a:buClrTx/>
                        <a:buSzTx/>
                        <a:buFontTx/>
                        <a:buNone/>
                        <a:tabLst/>
                        <a:defRPr/>
                      </a:pPr>
                      <a:endParaRPr lang="fr-FR" sz="1200" noProof="0" dirty="0" smtClean="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678583">
                <a:tc>
                  <a:txBody>
                    <a:bodyPr/>
                    <a:lstStyle/>
                    <a:p>
                      <a:pPr algn="ctr"/>
                      <a:r>
                        <a:rPr lang="fr-FR" sz="1200" noProof="0" dirty="0" smtClean="0">
                          <a:latin typeface="Baskerville Old Face" panose="02020602080505020303" pitchFamily="18" charset="0"/>
                        </a:rPr>
                        <a:t>Chalet</a:t>
                      </a:r>
                    </a:p>
                    <a:p>
                      <a:pPr algn="ctr"/>
                      <a:r>
                        <a:rPr lang="fr-FR" sz="1200" noProof="0" dirty="0" smtClean="0">
                          <a:latin typeface="Baskerville Old Face" panose="02020602080505020303" pitchFamily="18" charset="0"/>
                        </a:rPr>
                        <a:t>(750’000.-)</a:t>
                      </a: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indent="0" algn="ctr" defTabSz="1218987" rtl="0" eaLnBrk="1" fontAlgn="auto" latinLnBrk="0" hangingPunct="1">
                        <a:lnSpc>
                          <a:spcPct val="100000"/>
                        </a:lnSpc>
                        <a:spcBef>
                          <a:spcPts val="0"/>
                        </a:spcBef>
                        <a:spcAft>
                          <a:spcPts val="0"/>
                        </a:spcAft>
                        <a:buClrTx/>
                        <a:buSzTx/>
                        <a:buFontTx/>
                        <a:buNone/>
                        <a:tabLst/>
                        <a:defRPr/>
                      </a:pPr>
                      <a:r>
                        <a:rPr lang="fr-FR" sz="1200" noProof="0" dirty="0" smtClean="0">
                          <a:latin typeface="Baskerville Old Face" panose="02020602080505020303" pitchFamily="18" charset="0"/>
                        </a:rPr>
                        <a:t>D(CV) –</a:t>
                      </a:r>
                      <a:r>
                        <a:rPr lang="fr-FR" sz="1200" baseline="0" noProof="0" dirty="0" smtClean="0">
                          <a:latin typeface="Baskerville Old Face" panose="02020602080505020303" pitchFamily="18" charset="0"/>
                        </a:rPr>
                        <a:t> épouse </a:t>
                      </a:r>
                      <a:r>
                        <a:rPr lang="fr-FR" sz="1200" noProof="0" dirty="0" smtClean="0">
                          <a:latin typeface="Baskerville Old Face" panose="02020602080505020303" pitchFamily="18" charset="0"/>
                        </a:rPr>
                        <a:t>(150’000.-)</a:t>
                      </a: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noProof="0" dirty="0" smtClean="0">
                          <a:latin typeface="Baskerville Old Face" panose="02020602080505020303" pitchFamily="18" charset="0"/>
                        </a:rPr>
                        <a:t>CV</a:t>
                      </a:r>
                      <a:r>
                        <a:rPr lang="fr-FR" sz="1200" baseline="0" noProof="0" dirty="0" smtClean="0">
                          <a:latin typeface="Baskerville Old Face" panose="02020602080505020303" pitchFamily="18" charset="0"/>
                        </a:rPr>
                        <a:t> – époux (150’000.-)</a:t>
                      </a:r>
                      <a:endParaRPr lang="fr-FR" sz="1200"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678583">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noProof="0" dirty="0" smtClean="0">
                          <a:latin typeface="Baskerville Old Face" panose="02020602080505020303" pitchFamily="18" charset="0"/>
                        </a:rPr>
                        <a:t>RV – </a:t>
                      </a:r>
                      <a:r>
                        <a:rPr lang="fr-FR" sz="1200" noProof="0" dirty="0" err="1" smtClean="0">
                          <a:latin typeface="Baskerville Old Face" panose="02020602080505020303" pitchFamily="18" charset="0"/>
                        </a:rPr>
                        <a:t>rénov</a:t>
                      </a:r>
                      <a:r>
                        <a:rPr lang="fr-FR" sz="1200" noProof="0" dirty="0" smtClean="0">
                          <a:latin typeface="Baskerville Old Face" panose="02020602080505020303" pitchFamily="18" charset="0"/>
                        </a:rPr>
                        <a:t>.</a:t>
                      </a:r>
                      <a:r>
                        <a:rPr lang="fr-FR" sz="1200" baseline="0" noProof="0" dirty="0" smtClean="0">
                          <a:latin typeface="Baskerville Old Face" panose="02020602080505020303" pitchFamily="18" charset="0"/>
                        </a:rPr>
                        <a:t> bijoux (100’000.-)</a:t>
                      </a:r>
                      <a:endParaRPr lang="fr-FR" sz="1200"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noProof="0" dirty="0" smtClean="0">
                          <a:latin typeface="Baskerville Old Face" panose="02020602080505020303" pitchFamily="18" charset="0"/>
                        </a:rPr>
                        <a:t>Bijoux </a:t>
                      </a:r>
                    </a:p>
                    <a:p>
                      <a:pPr algn="ctr"/>
                      <a:r>
                        <a:rPr lang="fr-FR" sz="1200" noProof="0" dirty="0" smtClean="0">
                          <a:latin typeface="Baskerville Old Face" panose="02020602080505020303" pitchFamily="18" charset="0"/>
                        </a:rPr>
                        <a:t>(400’000.-)</a:t>
                      </a:r>
                    </a:p>
                    <a:p>
                      <a:pPr algn="ctr"/>
                      <a:endParaRPr lang="fr-FR" sz="1200"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indent="0" algn="ctr" defTabSz="1218987" rtl="0" eaLnBrk="1" fontAlgn="auto" latinLnBrk="0" hangingPunct="1">
                        <a:lnSpc>
                          <a:spcPct val="100000"/>
                        </a:lnSpc>
                        <a:spcBef>
                          <a:spcPts val="0"/>
                        </a:spcBef>
                        <a:spcAft>
                          <a:spcPts val="0"/>
                        </a:spcAft>
                        <a:buClrTx/>
                        <a:buSzTx/>
                        <a:buFontTx/>
                        <a:buNone/>
                        <a:tabLst/>
                        <a:defRPr/>
                      </a:pPr>
                      <a:r>
                        <a:rPr lang="fr-FR" sz="1200" noProof="0" dirty="0" smtClean="0">
                          <a:latin typeface="Baskerville Old Face" panose="02020602080505020303" pitchFamily="18" charset="0"/>
                        </a:rPr>
                        <a:t>D(RV) – </a:t>
                      </a:r>
                      <a:r>
                        <a:rPr lang="fr-FR" sz="1200" noProof="0" dirty="0" err="1" smtClean="0">
                          <a:latin typeface="Baskerville Old Face" panose="02020602080505020303" pitchFamily="18" charset="0"/>
                        </a:rPr>
                        <a:t>rénov</a:t>
                      </a:r>
                      <a:r>
                        <a:rPr lang="fr-FR" sz="1200" noProof="0" dirty="0" smtClean="0">
                          <a:latin typeface="Baskerville Old Face" panose="02020602080505020303" pitchFamily="18" charset="0"/>
                        </a:rPr>
                        <a:t>. bijoux (100’000.-)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484702">
                <a:tc>
                  <a:txBody>
                    <a:bodyPr/>
                    <a:lstStyle/>
                    <a:p>
                      <a:pPr marL="0" marR="0" indent="0" algn="ctr" defTabSz="1218987" rtl="0" eaLnBrk="1" fontAlgn="auto" latinLnBrk="0" hangingPunct="1">
                        <a:lnSpc>
                          <a:spcPct val="100000"/>
                        </a:lnSpc>
                        <a:spcBef>
                          <a:spcPts val="0"/>
                        </a:spcBef>
                        <a:spcAft>
                          <a:spcPts val="0"/>
                        </a:spcAft>
                        <a:buClrTx/>
                        <a:buSzTx/>
                        <a:buFontTx/>
                        <a:buNone/>
                        <a:tabLst/>
                        <a:defRPr/>
                      </a:pPr>
                      <a:r>
                        <a:rPr lang="fr-FR" sz="1200" noProof="0" dirty="0" smtClean="0">
                          <a:latin typeface="Baskerville Old Face" panose="02020602080505020303" pitchFamily="18" charset="0"/>
                        </a:rPr>
                        <a:t>Tableaux</a:t>
                      </a:r>
                      <a:r>
                        <a:rPr lang="fr-FR" sz="1200" baseline="0" noProof="0" dirty="0" smtClean="0">
                          <a:latin typeface="Baskerville Old Face" panose="02020602080505020303" pitchFamily="18" charset="0"/>
                        </a:rPr>
                        <a:t> (50’000.-)</a:t>
                      </a:r>
                      <a:endParaRPr lang="fr-FR" sz="1200" noProof="0" dirty="0" smtClean="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smtClean="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indent="0" algn="ctr" defTabSz="1218987" rtl="0" eaLnBrk="1" fontAlgn="auto" latinLnBrk="0" hangingPunct="1">
                        <a:lnSpc>
                          <a:spcPct val="100000"/>
                        </a:lnSpc>
                        <a:spcBef>
                          <a:spcPts val="0"/>
                        </a:spcBef>
                        <a:spcAft>
                          <a:spcPts val="0"/>
                        </a:spcAft>
                        <a:buClrTx/>
                        <a:buSzTx/>
                        <a:buFontTx/>
                        <a:buNone/>
                        <a:tabLst/>
                        <a:defRPr/>
                      </a:pPr>
                      <a:endParaRPr lang="fr-FR" sz="1200" noProof="0" dirty="0" smtClean="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smtClean="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330391">
                <a:tc>
                  <a:txBody>
                    <a:bodyPr/>
                    <a:lstStyle/>
                    <a:p>
                      <a:pPr algn="ctr"/>
                      <a:r>
                        <a:rPr lang="fr-FR" sz="1200" b="1" noProof="0" dirty="0" smtClean="0">
                          <a:latin typeface="Baskerville Old Face" panose="02020602080505020303" pitchFamily="18" charset="0"/>
                        </a:rPr>
                        <a:t>2’000’000.-</a:t>
                      </a:r>
                      <a:endParaRPr lang="fr-FR" sz="12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b="1" noProof="0" dirty="0" smtClean="0">
                          <a:latin typeface="Baskerville Old Face" panose="02020602080505020303" pitchFamily="18" charset="0"/>
                        </a:rPr>
                        <a:t>650’000.-</a:t>
                      </a:r>
                      <a:endParaRPr lang="fr-FR" sz="12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b="1" noProof="0" dirty="0" smtClean="0">
                          <a:latin typeface="Baskerville Old Face" panose="02020602080505020303" pitchFamily="18" charset="0"/>
                        </a:rPr>
                        <a:t>0.-</a:t>
                      </a:r>
                      <a:endParaRPr lang="fr-FR" sz="1200" b="1"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b="1" noProof="0" dirty="0" smtClean="0">
                          <a:latin typeface="Baskerville Old Face" panose="02020602080505020303" pitchFamily="18" charset="0"/>
                        </a:rPr>
                        <a:t>0.-</a:t>
                      </a:r>
                      <a:endParaRPr lang="fr-FR" sz="12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b="1" noProof="0" dirty="0" smtClean="0">
                          <a:latin typeface="Baskerville Old Face" panose="02020602080505020303" pitchFamily="18" charset="0"/>
                        </a:rPr>
                        <a:t>1’350’000.-</a:t>
                      </a:r>
                      <a:endParaRPr lang="fr-FR" sz="1200" b="1"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b="1" noProof="0" dirty="0" smtClean="0">
                          <a:latin typeface="Baskerville Old Face" panose="02020602080505020303" pitchFamily="18" charset="0"/>
                        </a:rPr>
                        <a:t>500’000.-</a:t>
                      </a:r>
                      <a:endParaRPr lang="fr-FR" sz="12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b="1" noProof="0" dirty="0" smtClean="0">
                          <a:latin typeface="Baskerville Old Face" panose="02020602080505020303" pitchFamily="18" charset="0"/>
                        </a:rPr>
                        <a:t>400’000.-</a:t>
                      </a:r>
                      <a:endParaRPr lang="fr-FR" sz="1200" b="1"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b="1" noProof="0" dirty="0" smtClean="0">
                          <a:latin typeface="Baskerville Old Face" panose="02020602080505020303" pitchFamily="18" charset="0"/>
                        </a:rPr>
                        <a:t>100’000.-</a:t>
                      </a:r>
                      <a:endParaRPr lang="fr-FR" sz="12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290821">
                <a:tc gridSpan="2">
                  <a:txBody>
                    <a:bodyPr/>
                    <a:lstStyle/>
                    <a:p>
                      <a:pPr algn="ctr"/>
                      <a:r>
                        <a:rPr lang="fr-FR" sz="1200" b="1" noProof="0" dirty="0" smtClean="0">
                          <a:latin typeface="Baskerville Old Face" panose="02020602080505020303" pitchFamily="18" charset="0"/>
                        </a:rPr>
                        <a:t>1’350’000.-</a:t>
                      </a:r>
                      <a:endParaRPr lang="fr-FR" sz="12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hMerge="1">
                  <a:txBody>
                    <a:bodyPr/>
                    <a:lstStyle/>
                    <a:p>
                      <a:pPr algn="ctr"/>
                      <a:endParaRPr lang="fr-FR" sz="12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gridSpan="2">
                  <a:txBody>
                    <a:bodyPr/>
                    <a:lstStyle/>
                    <a:p>
                      <a:pPr algn="ctr"/>
                      <a:r>
                        <a:rPr lang="fr-FR" sz="1200" b="1" noProof="0" dirty="0" smtClean="0">
                          <a:latin typeface="Baskerville Old Face" panose="02020602080505020303" pitchFamily="18" charset="0"/>
                        </a:rPr>
                        <a:t>0.-</a:t>
                      </a:r>
                      <a:endParaRPr lang="fr-FR" sz="1200" b="1"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hMerge="1">
                  <a:txBody>
                    <a:bodyPr/>
                    <a:lstStyle/>
                    <a:p>
                      <a:pPr algn="ctr"/>
                      <a:endParaRPr lang="fr-FR" sz="12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gridSpan="2">
                  <a:txBody>
                    <a:bodyPr/>
                    <a:lstStyle/>
                    <a:p>
                      <a:pPr algn="ctr"/>
                      <a:r>
                        <a:rPr lang="fr-FR" sz="1200" b="1" noProof="0" dirty="0" smtClean="0">
                          <a:latin typeface="Baskerville Old Face" panose="02020602080505020303" pitchFamily="18" charset="0"/>
                        </a:rPr>
                        <a:t>850’000.-</a:t>
                      </a:r>
                      <a:endParaRPr lang="fr-FR" sz="1200" b="1"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hMerge="1">
                  <a:txBody>
                    <a:bodyPr/>
                    <a:lstStyle/>
                    <a:p>
                      <a:pPr algn="ctr"/>
                      <a:endParaRPr lang="fr-FR" sz="12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gridSpan="2">
                  <a:txBody>
                    <a:bodyPr/>
                    <a:lstStyle/>
                    <a:p>
                      <a:pPr algn="ctr"/>
                      <a:r>
                        <a:rPr lang="fr-FR" sz="1200" b="1" noProof="0" dirty="0" smtClean="0">
                          <a:latin typeface="Baskerville Old Face" panose="02020602080505020303" pitchFamily="18" charset="0"/>
                        </a:rPr>
                        <a:t>300’000.-</a:t>
                      </a:r>
                      <a:endParaRPr lang="fr-FR" sz="1200" b="1"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hMerge="1">
                  <a:txBody>
                    <a:bodyPr/>
                    <a:lstStyle/>
                    <a:p>
                      <a:pPr algn="ctr"/>
                      <a:endParaRPr lang="fr-FR" sz="12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bl>
          </a:graphicData>
        </a:graphic>
      </p:graphicFrame>
      <p:cxnSp>
        <p:nvCxnSpPr>
          <p:cNvPr id="12" name="Connecteur droit avec flèche 11"/>
          <p:cNvCxnSpPr/>
          <p:nvPr/>
        </p:nvCxnSpPr>
        <p:spPr>
          <a:xfrm>
            <a:off x="3430116" y="4005064"/>
            <a:ext cx="2664296" cy="0"/>
          </a:xfrm>
          <a:prstGeom prst="straightConnector1">
            <a:avLst/>
          </a:prstGeom>
          <a:ln w="28575">
            <a:solidFill>
              <a:srgbClr val="FF0000"/>
            </a:solidFill>
            <a:miter lim="800000"/>
            <a:headEnd type="arrow" w="med" len="med"/>
            <a:tailEnd type="arrow"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flipV="1">
            <a:off x="10093270" y="5085184"/>
            <a:ext cx="4790" cy="386679"/>
          </a:xfrm>
          <a:prstGeom prst="straightConnector1">
            <a:avLst/>
          </a:prstGeom>
          <a:ln w="28575">
            <a:solidFill>
              <a:srgbClr val="FF0000"/>
            </a:solidFill>
            <a:miter lim="800000"/>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4" name="Connecteur en angle 13"/>
          <p:cNvCxnSpPr/>
          <p:nvPr/>
        </p:nvCxnSpPr>
        <p:spPr>
          <a:xfrm rot="10800000">
            <a:off x="6504668" y="4985954"/>
            <a:ext cx="3593392" cy="485908"/>
          </a:xfrm>
          <a:prstGeom prst="bentConnector3">
            <a:avLst>
              <a:gd name="adj1" fmla="val 100032"/>
            </a:avLst>
          </a:prstGeom>
          <a:ln w="28575">
            <a:solidFill>
              <a:srgbClr val="FF0000"/>
            </a:solidFill>
            <a:miter lim="800000"/>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1572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	Liquidation du régime matrimonial</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D.	Etablissement du compte d’acquêts (210 CC)</a:t>
            </a:r>
            <a:endParaRPr lang="fr-CH" sz="3200" b="1" dirty="0">
              <a:latin typeface="Baskerville Old Face" panose="02020602080505020303" pitchFamily="18" charset="0"/>
            </a:endParaRPr>
          </a:p>
        </p:txBody>
      </p:sp>
      <p:sp>
        <p:nvSpPr>
          <p:cNvPr id="3" name="Espace réservé du contenu 2"/>
          <p:cNvSpPr>
            <a:spLocks noGrp="1"/>
          </p:cNvSpPr>
          <p:nvPr>
            <p:ph idx="1"/>
          </p:nvPr>
        </p:nvSpPr>
        <p:spPr/>
        <p:txBody>
          <a:bodyPr>
            <a:normAutofit/>
          </a:bodyPr>
          <a:lstStyle/>
          <a:p>
            <a:pPr marL="0" indent="0">
              <a:buNone/>
            </a:pPr>
            <a:endParaRPr lang="fr-CH" dirty="0" smtClean="0">
              <a:latin typeface="Baskerville Old Face" panose="02020602080505020303" pitchFamily="18" charset="0"/>
            </a:endParaRPr>
          </a:p>
          <a:p>
            <a:pPr marL="896938" indent="-896938" algn="just">
              <a:buAutoNum type="romanUcPeriod"/>
            </a:pPr>
            <a:r>
              <a:rPr lang="fr-CH" b="1" dirty="0" smtClean="0">
                <a:latin typeface="Baskerville Old Face" panose="02020602080505020303" pitchFamily="18" charset="0"/>
              </a:rPr>
              <a:t>Tableaux des AQ :</a:t>
            </a:r>
            <a:r>
              <a:rPr lang="fr-CH" dirty="0" smtClean="0">
                <a:latin typeface="Baskerville Old Face" panose="02020602080505020303" pitchFamily="18" charset="0"/>
              </a:rPr>
              <a:t> établir le bénéfice (actifs AQ – passifs AQ).</a:t>
            </a:r>
          </a:p>
          <a:p>
            <a:pPr marL="896938" indent="-896938" algn="just">
              <a:buAutoNum type="romanUcPeriod"/>
            </a:pPr>
            <a:r>
              <a:rPr lang="fr-CH" b="1" dirty="0" smtClean="0">
                <a:latin typeface="Baskerville Old Face" panose="02020602080505020303" pitchFamily="18" charset="0"/>
              </a:rPr>
              <a:t>Déterminer la valeur des actifs </a:t>
            </a:r>
            <a:r>
              <a:rPr lang="fr-CH" b="1" dirty="0">
                <a:latin typeface="Baskerville Old Face" panose="02020602080505020303" pitchFamily="18" charset="0"/>
              </a:rPr>
              <a:t>:</a:t>
            </a:r>
            <a:r>
              <a:rPr lang="fr-CH" dirty="0">
                <a:latin typeface="Baskerville Old Face" panose="02020602080505020303" pitchFamily="18" charset="0"/>
              </a:rPr>
              <a:t> </a:t>
            </a:r>
            <a:r>
              <a:rPr lang="fr-CH" dirty="0" smtClean="0">
                <a:latin typeface="Baskerville Old Face" panose="02020602080505020303" pitchFamily="18" charset="0"/>
              </a:rPr>
              <a:t>au moment de la liquidation, l’actif est déterminé par la valeur vénale (211 CC).</a:t>
            </a:r>
            <a:endParaRPr lang="fr-CH" dirty="0">
              <a:latin typeface="Baskerville Old Face" panose="02020602080505020303" pitchFamily="18" charset="0"/>
            </a:endParaRPr>
          </a:p>
          <a:p>
            <a:pPr marL="896938" indent="-896938" algn="just">
              <a:buAutoNum type="romanUcPeriod"/>
            </a:pPr>
            <a:r>
              <a:rPr lang="fr-CH" b="1" dirty="0" smtClean="0">
                <a:latin typeface="Baskerville Old Face" panose="02020602080505020303" pitchFamily="18" charset="0"/>
              </a:rPr>
              <a:t>Insérer les réunions matrimoniales au tableau des AQ (198 CC).</a:t>
            </a:r>
          </a:p>
          <a:p>
            <a:pPr marL="896938" indent="-896938" algn="just">
              <a:buAutoNum type="romanUcPeriod"/>
            </a:pPr>
            <a:r>
              <a:rPr lang="fr-CH" b="1" dirty="0" smtClean="0">
                <a:latin typeface="Baskerville Old Face" panose="02020602080505020303" pitchFamily="18" charset="0"/>
              </a:rPr>
              <a:t>Répartir le bénéfice (215 CC) : </a:t>
            </a:r>
            <a:r>
              <a:rPr lang="fr-CH" dirty="0" smtClean="0">
                <a:latin typeface="Baskerville Old Face" panose="02020602080505020303" pitchFamily="18" charset="0"/>
              </a:rPr>
              <a:t>établir un schéma fléché.</a:t>
            </a:r>
            <a:endParaRPr lang="fr-CH" dirty="0">
              <a:latin typeface="Baskerville Old Face" panose="02020602080505020303" pitchFamily="18" charset="0"/>
            </a:endParaRPr>
          </a:p>
          <a:p>
            <a:endParaRPr lang="fr-CH" dirty="0">
              <a:latin typeface="Baskerville Old Face" panose="02020602080505020303" pitchFamily="18" charset="0"/>
            </a:endParaRPr>
          </a:p>
        </p:txBody>
      </p:sp>
      <p:sp>
        <p:nvSpPr>
          <p:cNvPr id="5" name="Espace réservé du numéro de diapositive 4"/>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15</a:t>
            </a:fld>
            <a:endParaRPr lang="fr-CH" dirty="0">
              <a:latin typeface="Baskerville Old Face" panose="02020602080505020303" pitchFamily="18" charset="0"/>
            </a:endParaRPr>
          </a:p>
        </p:txBody>
      </p:sp>
    </p:spTree>
    <p:extLst>
      <p:ext uri="{BB962C8B-B14F-4D97-AF65-F5344CB8AC3E}">
        <p14:creationId xmlns:p14="http://schemas.microsoft.com/office/powerpoint/2010/main" val="1572040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defTabSz="896938">
              <a:spcBef>
                <a:spcPts val="0"/>
              </a:spcBef>
            </a:pPr>
            <a:r>
              <a:rPr lang="fr-CH" sz="5300" b="1" dirty="0">
                <a:latin typeface="Baskerville Old Face" panose="02020602080505020303" pitchFamily="18" charset="0"/>
              </a:rPr>
              <a:t>II.	Liquidation du régime matrimonial</a:t>
            </a:r>
            <a:r>
              <a:rPr lang="fr-CH" sz="6600" b="1" dirty="0">
                <a:latin typeface="Baskerville Old Face" panose="02020602080505020303" pitchFamily="18" charset="0"/>
              </a:rPr>
              <a:t/>
            </a:r>
            <a:br>
              <a:rPr lang="fr-CH" sz="6600" b="1" dirty="0">
                <a:latin typeface="Baskerville Old Face" panose="02020602080505020303" pitchFamily="18" charset="0"/>
              </a:rPr>
            </a:br>
            <a:r>
              <a:rPr lang="fr-CH" sz="3600" b="1" dirty="0" smtClean="0">
                <a:latin typeface="Baskerville Old Face" panose="02020602080505020303" pitchFamily="18" charset="0"/>
              </a:rPr>
              <a:t>D.</a:t>
            </a:r>
            <a:r>
              <a:rPr lang="fr-CH" sz="3600" b="1" dirty="0">
                <a:latin typeface="Baskerville Old Face" panose="02020602080505020303" pitchFamily="18" charset="0"/>
              </a:rPr>
              <a:t>	</a:t>
            </a:r>
            <a:r>
              <a:rPr lang="fr-CH" sz="3600" b="1" dirty="0" smtClean="0">
                <a:latin typeface="Baskerville Old Face" panose="02020602080505020303" pitchFamily="18" charset="0"/>
              </a:rPr>
              <a:t>Répartition du bénéfice (exemple)</a:t>
            </a:r>
            <a:endParaRPr lang="fr-FR" sz="3600" b="0" i="0" baseline="0" dirty="0">
              <a:solidFill>
                <a:srgbClr val="374C81"/>
              </a:solidFill>
              <a:latin typeface="Baskerville Old Face" panose="02020602080505020303" pitchFamily="18" charset="0"/>
            </a:endParaRPr>
          </a:p>
        </p:txBody>
      </p:sp>
      <p:sp>
        <p:nvSpPr>
          <p:cNvPr id="23" name="Espace réservé du numéro de diapositive 22"/>
          <p:cNvSpPr>
            <a:spLocks noGrp="1"/>
          </p:cNvSpPr>
          <p:nvPr>
            <p:ph type="sldNum" sz="quarter" idx="12"/>
          </p:nvPr>
        </p:nvSpPr>
        <p:spPr/>
        <p:txBody>
          <a:bodyPr/>
          <a:lstStyle/>
          <a:p>
            <a:fld id="{EB37DED6-D4C7-42EE-AB49-D2E39E64FDE4}" type="slidenum">
              <a:rPr lang="fr-CH" smtClean="0">
                <a:latin typeface="Baskerville Old Face" panose="02020602080505020303" pitchFamily="18" charset="0"/>
              </a:rPr>
              <a:t>16</a:t>
            </a:fld>
            <a:endParaRPr lang="fr-CH" dirty="0">
              <a:latin typeface="Baskerville Old Face" panose="02020602080505020303" pitchFamily="18" charset="0"/>
            </a:endParaRPr>
          </a:p>
        </p:txBody>
      </p:sp>
      <p:graphicFrame>
        <p:nvGraphicFramePr>
          <p:cNvPr id="11" name="Content Placeholder 5"/>
          <p:cNvGraphicFramePr>
            <a:graphicFrameLocks noGrp="1"/>
          </p:cNvGraphicFramePr>
          <p:nvPr>
            <p:ph sz="half" idx="2"/>
            <p:extLst>
              <p:ext uri="{D42A27DB-BD31-4B8C-83A1-F6EECF244321}">
                <p14:modId xmlns:p14="http://schemas.microsoft.com/office/powerpoint/2010/main" val="1146705871"/>
              </p:ext>
            </p:extLst>
          </p:nvPr>
        </p:nvGraphicFramePr>
        <p:xfrm>
          <a:off x="1269876" y="1431505"/>
          <a:ext cx="9361041" cy="4733797"/>
        </p:xfrm>
        <a:graphic>
          <a:graphicData uri="http://schemas.openxmlformats.org/drawingml/2006/table">
            <a:tbl>
              <a:tblPr firstRow="1" bandRow="1">
                <a:tableStyleId>{69012ECD-51FC-41F1-AA8D-1B2483CD663E}</a:tableStyleId>
              </a:tblPr>
              <a:tblGrid>
                <a:gridCol w="1224138"/>
                <a:gridCol w="1152128"/>
                <a:gridCol w="1224134"/>
                <a:gridCol w="1008112"/>
                <a:gridCol w="1368152"/>
                <a:gridCol w="1224136"/>
                <a:gridCol w="1080120"/>
                <a:gridCol w="1080121"/>
              </a:tblGrid>
              <a:tr h="350122">
                <a:tc gridSpan="4">
                  <a:txBody>
                    <a:bodyPr/>
                    <a:lstStyle/>
                    <a:p>
                      <a:pPr algn="ctr"/>
                      <a:r>
                        <a:rPr lang="fr-FR" sz="1600" noProof="0" dirty="0" smtClean="0">
                          <a:latin typeface="Baskerville Old Face" panose="02020602080505020303" pitchFamily="18" charset="0"/>
                        </a:rPr>
                        <a:t>Monsieur (défunt)</a:t>
                      </a:r>
                      <a:endParaRPr lang="fr-FR" sz="16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75000"/>
                      </a:schemeClr>
                    </a:solidFill>
                  </a:tcPr>
                </a:tc>
                <a:tc hMerge="1">
                  <a:txBody>
                    <a:bodyPr/>
                    <a:lstStyle/>
                    <a:p>
                      <a:endParaRPr lang="fr-CH"/>
                    </a:p>
                  </a:txBody>
                  <a:tcPr/>
                </a:tc>
                <a:tc hMerge="1">
                  <a:txBody>
                    <a:bodyPr/>
                    <a:lstStyle/>
                    <a:p>
                      <a:endParaRPr lang="fr-CH"/>
                    </a:p>
                  </a:txBody>
                  <a:tcPr/>
                </a:tc>
                <a:tc hMerge="1">
                  <a:txBody>
                    <a:bodyPr/>
                    <a:lstStyle/>
                    <a:p>
                      <a:endParaRPr lang="fr-CH"/>
                    </a:p>
                  </a:txBody>
                  <a:tcPr/>
                </a:tc>
                <a:tc gridSpan="4">
                  <a:txBody>
                    <a:bodyPr/>
                    <a:lstStyle/>
                    <a:p>
                      <a:pPr algn="ctr"/>
                      <a:r>
                        <a:rPr lang="fr-FR" sz="1600" noProof="0" dirty="0" smtClean="0">
                          <a:latin typeface="Baskerville Old Face" panose="02020602080505020303" pitchFamily="18" charset="0"/>
                        </a:rPr>
                        <a:t>Madame</a:t>
                      </a:r>
                      <a:endParaRPr lang="fr-FR" sz="1600"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75000"/>
                      </a:schemeClr>
                    </a:solidFill>
                  </a:tcPr>
                </a:tc>
                <a:tc hMerge="1">
                  <a:txBody>
                    <a:bodyPr/>
                    <a:lstStyle/>
                    <a:p>
                      <a:endParaRPr lang="fr-CH"/>
                    </a:p>
                  </a:txBody>
                  <a:tcPr/>
                </a:tc>
                <a:tc hMerge="1">
                  <a:txBody>
                    <a:bodyPr/>
                    <a:lstStyle/>
                    <a:p>
                      <a:endParaRPr lang="fr-CH"/>
                    </a:p>
                  </a:txBody>
                  <a:tcPr/>
                </a:tc>
                <a:tc hMerge="1">
                  <a:txBody>
                    <a:bodyPr/>
                    <a:lstStyle/>
                    <a:p>
                      <a:endParaRPr lang="fr-CH"/>
                    </a:p>
                  </a:txBody>
                  <a:tcPr/>
                </a:tc>
              </a:tr>
              <a:tr h="318293">
                <a:tc gridSpan="2">
                  <a:txBody>
                    <a:bodyPr/>
                    <a:lstStyle/>
                    <a:p>
                      <a:pPr algn="ctr"/>
                      <a:r>
                        <a:rPr lang="fr-FR" sz="1400" b="1" i="0" noProof="0" dirty="0" smtClean="0">
                          <a:latin typeface="Baskerville Old Face" panose="02020602080505020303" pitchFamily="18" charset="0"/>
                        </a:rPr>
                        <a:t>AQ</a:t>
                      </a:r>
                      <a:endParaRPr lang="fr-FR" sz="1400" b="1" i="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fr-CH"/>
                    </a:p>
                  </a:txBody>
                  <a:tcPr/>
                </a:tc>
                <a:tc gridSpan="2">
                  <a:txBody>
                    <a:bodyPr/>
                    <a:lstStyle/>
                    <a:p>
                      <a:pPr algn="ctr"/>
                      <a:r>
                        <a:rPr lang="fr-FR" sz="1400" b="1" i="0" noProof="0" dirty="0" smtClean="0">
                          <a:latin typeface="Baskerville Old Face" panose="02020602080505020303" pitchFamily="18" charset="0"/>
                        </a:rPr>
                        <a:t>BP</a:t>
                      </a:r>
                      <a:endParaRPr lang="fr-FR" sz="1400" b="1" i="0"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fr-CH"/>
                    </a:p>
                  </a:txBody>
                  <a:tcPr/>
                </a:tc>
                <a:tc gridSpan="2">
                  <a:txBody>
                    <a:bodyPr/>
                    <a:lstStyle/>
                    <a:p>
                      <a:pPr algn="ctr"/>
                      <a:r>
                        <a:rPr lang="fr-FR" sz="1400" b="1" i="0" noProof="0" dirty="0" smtClean="0">
                          <a:latin typeface="Baskerville Old Face" panose="02020602080505020303" pitchFamily="18" charset="0"/>
                        </a:rPr>
                        <a:t>AQ</a:t>
                      </a:r>
                      <a:endParaRPr lang="fr-FR" sz="1400" b="1" i="0"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fr-CH"/>
                    </a:p>
                  </a:txBody>
                  <a:tcPr/>
                </a:tc>
                <a:tc gridSpan="2">
                  <a:txBody>
                    <a:bodyPr/>
                    <a:lstStyle/>
                    <a:p>
                      <a:pPr algn="ctr"/>
                      <a:r>
                        <a:rPr lang="fr-FR" sz="1400" b="1" i="0" noProof="0" dirty="0" smtClean="0">
                          <a:latin typeface="Baskerville Old Face" panose="02020602080505020303" pitchFamily="18" charset="0"/>
                        </a:rPr>
                        <a:t>BP</a:t>
                      </a:r>
                      <a:endParaRPr lang="fr-FR" sz="1400" b="1" i="0"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fr-CH"/>
                    </a:p>
                  </a:txBody>
                  <a:tcPr/>
                </a:tc>
              </a:tr>
              <a:tr h="350122">
                <a:tc>
                  <a:txBody>
                    <a:bodyPr/>
                    <a:lstStyle/>
                    <a:p>
                      <a:pPr algn="ctr"/>
                      <a:r>
                        <a:rPr lang="fr-FR" sz="1600" b="1" noProof="0" dirty="0" smtClean="0">
                          <a:latin typeface="Baskerville Old Face" panose="02020602080505020303" pitchFamily="18" charset="0"/>
                        </a:rPr>
                        <a:t>+</a:t>
                      </a:r>
                      <a:endParaRPr lang="fr-FR" sz="16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r>
                        <a:rPr lang="fr-FR" sz="1600" b="1" noProof="0" dirty="0" smtClean="0">
                          <a:latin typeface="Baskerville Old Face" panose="02020602080505020303" pitchFamily="18" charset="0"/>
                        </a:rPr>
                        <a:t>-</a:t>
                      </a:r>
                      <a:endParaRPr lang="fr-FR" sz="16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r>
                        <a:rPr lang="fr-FR" sz="1600" b="1" noProof="0" dirty="0" smtClean="0">
                          <a:latin typeface="Baskerville Old Face" panose="02020602080505020303" pitchFamily="18" charset="0"/>
                        </a:rPr>
                        <a:t>+</a:t>
                      </a:r>
                      <a:endParaRPr lang="fr-FR" sz="1600" b="1"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r>
                        <a:rPr lang="fr-FR" sz="1600" b="1" noProof="0" dirty="0" smtClean="0">
                          <a:latin typeface="Baskerville Old Face" panose="02020602080505020303" pitchFamily="18" charset="0"/>
                        </a:rPr>
                        <a:t>-</a:t>
                      </a:r>
                      <a:endParaRPr lang="fr-FR" sz="16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r>
                        <a:rPr lang="fr-FR" sz="1600" b="1" noProof="0" dirty="0" smtClean="0">
                          <a:latin typeface="Baskerville Old Face" panose="02020602080505020303" pitchFamily="18" charset="0"/>
                        </a:rPr>
                        <a:t>+</a:t>
                      </a:r>
                      <a:endParaRPr lang="fr-FR" sz="1600" b="1"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r>
                        <a:rPr lang="fr-FR" sz="1600" b="1" noProof="0" dirty="0" smtClean="0">
                          <a:latin typeface="Baskerville Old Face" panose="02020602080505020303" pitchFamily="18" charset="0"/>
                        </a:rPr>
                        <a:t>-</a:t>
                      </a:r>
                      <a:endParaRPr lang="fr-FR" sz="16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r>
                        <a:rPr lang="fr-FR" sz="1600" b="1" noProof="0" dirty="0" smtClean="0">
                          <a:latin typeface="Baskerville Old Face" panose="02020602080505020303" pitchFamily="18" charset="0"/>
                        </a:rPr>
                        <a:t>+</a:t>
                      </a:r>
                      <a:endParaRPr lang="fr-FR" sz="1600" b="1"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r>
                        <a:rPr lang="fr-FR" sz="1600" b="1" noProof="0" dirty="0" smtClean="0">
                          <a:latin typeface="Baskerville Old Face" panose="02020602080505020303" pitchFamily="18" charset="0"/>
                        </a:rPr>
                        <a:t>-</a:t>
                      </a:r>
                      <a:endParaRPr lang="fr-FR" sz="16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r>
              <a:tr h="477439">
                <a:tc>
                  <a:txBody>
                    <a:bodyPr/>
                    <a:lstStyle/>
                    <a:p>
                      <a:pPr algn="ctr"/>
                      <a:r>
                        <a:rPr lang="fr-FR" sz="1200" noProof="0" dirty="0" smtClean="0">
                          <a:latin typeface="Baskerville Old Face" panose="02020602080505020303" pitchFamily="18" charset="0"/>
                        </a:rPr>
                        <a:t>½ maison</a:t>
                      </a:r>
                    </a:p>
                    <a:p>
                      <a:pPr algn="ctr"/>
                      <a:r>
                        <a:rPr lang="fr-FR" sz="1200" noProof="0" dirty="0" smtClean="0">
                          <a:latin typeface="Baskerville Old Face" panose="02020602080505020303" pitchFamily="18" charset="0"/>
                        </a:rPr>
                        <a:t>(1’000’000.-)</a:t>
                      </a: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noProof="0" dirty="0" smtClean="0">
                          <a:latin typeface="Baskerville Old Face" panose="02020602080505020303" pitchFamily="18" charset="0"/>
                        </a:rPr>
                        <a:t>½ dette </a:t>
                      </a:r>
                      <a:r>
                        <a:rPr lang="fr-FR" sz="1200" noProof="0" dirty="0" err="1" smtClean="0">
                          <a:latin typeface="Baskerville Old Face" panose="02020602080505020303" pitchFamily="18" charset="0"/>
                        </a:rPr>
                        <a:t>hyp</a:t>
                      </a:r>
                      <a:r>
                        <a:rPr lang="fr-FR" sz="1200" noProof="0" dirty="0" smtClean="0">
                          <a:latin typeface="Baskerville Old Face" panose="02020602080505020303" pitchFamily="18" charset="0"/>
                        </a:rPr>
                        <a:t>.</a:t>
                      </a:r>
                    </a:p>
                    <a:p>
                      <a:pPr algn="ctr"/>
                      <a:r>
                        <a:rPr lang="fr-FR" sz="1200" noProof="0" dirty="0" smtClean="0">
                          <a:latin typeface="Baskerville Old Face" panose="02020602080505020303" pitchFamily="18" charset="0"/>
                        </a:rPr>
                        <a:t>(500’000.-)</a:t>
                      </a: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noProof="0" dirty="0" smtClean="0">
                          <a:latin typeface="Baskerville Old Face" panose="02020602080505020303" pitchFamily="18" charset="0"/>
                        </a:rPr>
                        <a:t>½ maison</a:t>
                      </a:r>
                    </a:p>
                    <a:p>
                      <a:pPr algn="ctr"/>
                      <a:r>
                        <a:rPr lang="fr-FR" sz="1200" noProof="0" dirty="0" smtClean="0">
                          <a:latin typeface="Baskerville Old Face" panose="02020602080505020303" pitchFamily="18" charset="0"/>
                        </a:rPr>
                        <a:t>(1’000’000.-)</a:t>
                      </a:r>
                      <a:endParaRPr lang="fr-FR" sz="1200"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noProof="0" dirty="0" smtClean="0">
                          <a:latin typeface="Baskerville Old Face" panose="02020602080505020303" pitchFamily="18" charset="0"/>
                        </a:rPr>
                        <a:t>½ dette </a:t>
                      </a:r>
                      <a:r>
                        <a:rPr lang="fr-FR" sz="1200" noProof="0" dirty="0" err="1" smtClean="0">
                          <a:latin typeface="Baskerville Old Face" panose="02020602080505020303" pitchFamily="18" charset="0"/>
                        </a:rPr>
                        <a:t>hyp</a:t>
                      </a:r>
                      <a:r>
                        <a:rPr lang="fr-FR" sz="1200" noProof="0" dirty="0" smtClean="0">
                          <a:latin typeface="Baskerville Old Face" panose="02020602080505020303" pitchFamily="18" charset="0"/>
                        </a:rPr>
                        <a:t>.</a:t>
                      </a:r>
                    </a:p>
                    <a:p>
                      <a:pPr algn="ctr"/>
                      <a:r>
                        <a:rPr lang="fr-FR" sz="1200" noProof="0" dirty="0" smtClean="0">
                          <a:latin typeface="Baskerville Old Face" panose="02020602080505020303" pitchFamily="18" charset="0"/>
                        </a:rPr>
                        <a:t>(500’000.-)</a:t>
                      </a: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811647">
                <a:tc>
                  <a:txBody>
                    <a:bodyPr/>
                    <a:lstStyle/>
                    <a:p>
                      <a:pPr algn="ctr"/>
                      <a:r>
                        <a:rPr lang="fr-FR" sz="1200" noProof="0" dirty="0" smtClean="0">
                          <a:latin typeface="Baskerville Old Face" panose="02020602080505020303" pitchFamily="18" charset="0"/>
                        </a:rPr>
                        <a:t>Compte courant (200’000.-)</a:t>
                      </a: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indent="0" algn="ctr" defTabSz="1218987" rtl="0" eaLnBrk="1" fontAlgn="auto" latinLnBrk="0" hangingPunct="1">
                        <a:lnSpc>
                          <a:spcPct val="100000"/>
                        </a:lnSpc>
                        <a:spcBef>
                          <a:spcPts val="0"/>
                        </a:spcBef>
                        <a:spcAft>
                          <a:spcPts val="0"/>
                        </a:spcAft>
                        <a:buClrTx/>
                        <a:buSzTx/>
                        <a:buFontTx/>
                        <a:buNone/>
                        <a:tabLst/>
                        <a:defRPr/>
                      </a:pPr>
                      <a:r>
                        <a:rPr lang="fr-FR" sz="1200" noProof="0" dirty="0" smtClean="0">
                          <a:latin typeface="Baskerville Old Face" panose="02020602080505020303" pitchFamily="18" charset="0"/>
                        </a:rPr>
                        <a:t>Compte</a:t>
                      </a:r>
                      <a:r>
                        <a:rPr lang="fr-FR" sz="1200" baseline="0" noProof="0" dirty="0" smtClean="0">
                          <a:latin typeface="Baskerville Old Face" panose="02020602080505020303" pitchFamily="18" charset="0"/>
                        </a:rPr>
                        <a:t> courant (100’000.-)</a:t>
                      </a:r>
                    </a:p>
                    <a:p>
                      <a:pPr marL="0" marR="0" indent="0" algn="ctr" defTabSz="1218987" rtl="0" eaLnBrk="1" fontAlgn="auto" latinLnBrk="0" hangingPunct="1">
                        <a:lnSpc>
                          <a:spcPct val="100000"/>
                        </a:lnSpc>
                        <a:spcBef>
                          <a:spcPts val="0"/>
                        </a:spcBef>
                        <a:spcAft>
                          <a:spcPts val="0"/>
                        </a:spcAft>
                        <a:buClrTx/>
                        <a:buSzTx/>
                        <a:buFontTx/>
                        <a:buNone/>
                        <a:tabLst/>
                        <a:defRPr/>
                      </a:pPr>
                      <a:r>
                        <a:rPr lang="fr-FR" sz="1050" noProof="0" dirty="0" smtClean="0">
                          <a:latin typeface="Baskerville Old Face" panose="02020602080505020303" pitchFamily="18" charset="0"/>
                        </a:rPr>
                        <a:t>Autres 100’000.- pour </a:t>
                      </a:r>
                      <a:r>
                        <a:rPr lang="fr-FR" sz="1050" noProof="0" dirty="0" err="1" smtClean="0">
                          <a:latin typeface="Baskerville Old Face" panose="02020602080505020303" pitchFamily="18" charset="0"/>
                        </a:rPr>
                        <a:t>rénov</a:t>
                      </a:r>
                      <a:r>
                        <a:rPr lang="fr-FR" sz="1050" noProof="0" dirty="0" smtClean="0">
                          <a:latin typeface="Baskerville Old Face" panose="02020602080505020303" pitchFamily="18" charset="0"/>
                        </a:rPr>
                        <a:t>.</a:t>
                      </a:r>
                      <a:r>
                        <a:rPr lang="fr-FR" sz="1050" baseline="0" noProof="0" dirty="0" smtClean="0">
                          <a:latin typeface="Baskerville Old Face" panose="02020602080505020303" pitchFamily="18" charset="0"/>
                        </a:rPr>
                        <a:t> bijoux</a:t>
                      </a:r>
                      <a:endParaRPr lang="fr-FR" sz="1050" noProof="0" dirty="0" smtClean="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indent="0" algn="ctr" defTabSz="1218987" rtl="0" eaLnBrk="1" fontAlgn="auto" latinLnBrk="0" hangingPunct="1">
                        <a:lnSpc>
                          <a:spcPct val="100000"/>
                        </a:lnSpc>
                        <a:spcBef>
                          <a:spcPts val="0"/>
                        </a:spcBef>
                        <a:spcAft>
                          <a:spcPts val="0"/>
                        </a:spcAft>
                        <a:buClrTx/>
                        <a:buSzTx/>
                        <a:buFontTx/>
                        <a:buNone/>
                        <a:tabLst/>
                        <a:defRPr/>
                      </a:pPr>
                      <a:endParaRPr lang="fr-FR" sz="1200" noProof="0" dirty="0" smtClean="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668415">
                <a:tc>
                  <a:txBody>
                    <a:bodyPr/>
                    <a:lstStyle/>
                    <a:p>
                      <a:pPr algn="ctr"/>
                      <a:r>
                        <a:rPr lang="fr-FR" sz="1200" noProof="0" dirty="0" smtClean="0">
                          <a:latin typeface="Baskerville Old Face" panose="02020602080505020303" pitchFamily="18" charset="0"/>
                        </a:rPr>
                        <a:t>Chalet</a:t>
                      </a:r>
                    </a:p>
                    <a:p>
                      <a:pPr algn="ctr"/>
                      <a:r>
                        <a:rPr lang="fr-FR" sz="1200" noProof="0" dirty="0" smtClean="0">
                          <a:latin typeface="Baskerville Old Face" panose="02020602080505020303" pitchFamily="18" charset="0"/>
                        </a:rPr>
                        <a:t>(750’000.-)</a:t>
                      </a: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indent="0" algn="ctr" defTabSz="1218987" rtl="0" eaLnBrk="1" fontAlgn="auto" latinLnBrk="0" hangingPunct="1">
                        <a:lnSpc>
                          <a:spcPct val="100000"/>
                        </a:lnSpc>
                        <a:spcBef>
                          <a:spcPts val="0"/>
                        </a:spcBef>
                        <a:spcAft>
                          <a:spcPts val="0"/>
                        </a:spcAft>
                        <a:buClrTx/>
                        <a:buSzTx/>
                        <a:buFontTx/>
                        <a:buNone/>
                        <a:tabLst/>
                        <a:defRPr/>
                      </a:pPr>
                      <a:r>
                        <a:rPr lang="fr-FR" sz="1200" noProof="0" dirty="0" smtClean="0">
                          <a:latin typeface="Baskerville Old Face" panose="02020602080505020303" pitchFamily="18" charset="0"/>
                        </a:rPr>
                        <a:t>D(CV) –</a:t>
                      </a:r>
                      <a:r>
                        <a:rPr lang="fr-FR" sz="1200" baseline="0" noProof="0" dirty="0" smtClean="0">
                          <a:latin typeface="Baskerville Old Face" panose="02020602080505020303" pitchFamily="18" charset="0"/>
                        </a:rPr>
                        <a:t> épouse </a:t>
                      </a:r>
                      <a:r>
                        <a:rPr lang="fr-FR" sz="1200" noProof="0" dirty="0" smtClean="0">
                          <a:latin typeface="Baskerville Old Face" panose="02020602080505020303" pitchFamily="18" charset="0"/>
                        </a:rPr>
                        <a:t>(150’000.-)</a:t>
                      </a: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noProof="0" dirty="0" smtClean="0">
                          <a:latin typeface="Baskerville Old Face" panose="02020602080505020303" pitchFamily="18" charset="0"/>
                        </a:rPr>
                        <a:t>CV</a:t>
                      </a:r>
                      <a:r>
                        <a:rPr lang="fr-FR" sz="1200" baseline="0" noProof="0" dirty="0" smtClean="0">
                          <a:latin typeface="Baskerville Old Face" panose="02020602080505020303" pitchFamily="18" charset="0"/>
                        </a:rPr>
                        <a:t> – époux (150’000.-)</a:t>
                      </a:r>
                      <a:endParaRPr lang="fr-FR" sz="1200"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668415">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noProof="0" dirty="0" smtClean="0">
                          <a:latin typeface="Baskerville Old Face" panose="02020602080505020303" pitchFamily="18" charset="0"/>
                        </a:rPr>
                        <a:t>RV – </a:t>
                      </a:r>
                      <a:r>
                        <a:rPr lang="fr-FR" sz="1200" noProof="0" dirty="0" err="1" smtClean="0">
                          <a:latin typeface="Baskerville Old Face" panose="02020602080505020303" pitchFamily="18" charset="0"/>
                        </a:rPr>
                        <a:t>rénov</a:t>
                      </a:r>
                      <a:r>
                        <a:rPr lang="fr-FR" sz="1200" noProof="0" dirty="0" smtClean="0">
                          <a:latin typeface="Baskerville Old Face" panose="02020602080505020303" pitchFamily="18" charset="0"/>
                        </a:rPr>
                        <a:t>.</a:t>
                      </a:r>
                      <a:r>
                        <a:rPr lang="fr-FR" sz="1200" baseline="0" noProof="0" dirty="0" smtClean="0">
                          <a:latin typeface="Baskerville Old Face" panose="02020602080505020303" pitchFamily="18" charset="0"/>
                        </a:rPr>
                        <a:t> bijoux (100’000.-)</a:t>
                      </a:r>
                      <a:endParaRPr lang="fr-FR" sz="1200"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noProof="0" dirty="0" smtClean="0">
                          <a:latin typeface="Baskerville Old Face" panose="02020602080505020303" pitchFamily="18" charset="0"/>
                        </a:rPr>
                        <a:t>Bijoux </a:t>
                      </a:r>
                    </a:p>
                    <a:p>
                      <a:pPr algn="ctr"/>
                      <a:r>
                        <a:rPr lang="fr-FR" sz="1200" noProof="0" dirty="0" smtClean="0">
                          <a:latin typeface="Baskerville Old Face" panose="02020602080505020303" pitchFamily="18" charset="0"/>
                        </a:rPr>
                        <a:t>(400’000.-)</a:t>
                      </a:r>
                    </a:p>
                    <a:p>
                      <a:pPr algn="ctr"/>
                      <a:endParaRPr lang="fr-FR" sz="1200"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indent="0" algn="ctr" defTabSz="1218987" rtl="0" eaLnBrk="1" fontAlgn="auto" latinLnBrk="0" hangingPunct="1">
                        <a:lnSpc>
                          <a:spcPct val="100000"/>
                        </a:lnSpc>
                        <a:spcBef>
                          <a:spcPts val="0"/>
                        </a:spcBef>
                        <a:spcAft>
                          <a:spcPts val="0"/>
                        </a:spcAft>
                        <a:buClrTx/>
                        <a:buSzTx/>
                        <a:buFontTx/>
                        <a:buNone/>
                        <a:tabLst/>
                        <a:defRPr/>
                      </a:pPr>
                      <a:r>
                        <a:rPr lang="fr-FR" sz="1200" noProof="0" dirty="0" smtClean="0">
                          <a:latin typeface="Baskerville Old Face" panose="02020602080505020303" pitchFamily="18" charset="0"/>
                        </a:rPr>
                        <a:t>D(RV) – </a:t>
                      </a:r>
                      <a:r>
                        <a:rPr lang="fr-FR" sz="1200" noProof="0" dirty="0" err="1" smtClean="0">
                          <a:latin typeface="Baskerville Old Face" panose="02020602080505020303" pitchFamily="18" charset="0"/>
                        </a:rPr>
                        <a:t>rénov</a:t>
                      </a:r>
                      <a:r>
                        <a:rPr lang="fr-FR" sz="1200" noProof="0" dirty="0" smtClean="0">
                          <a:latin typeface="Baskerville Old Face" panose="02020602080505020303" pitchFamily="18" charset="0"/>
                        </a:rPr>
                        <a:t>. bijoux (100’000.-)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477439">
                <a:tc>
                  <a:txBody>
                    <a:bodyPr/>
                    <a:lstStyle/>
                    <a:p>
                      <a:pPr marL="0" marR="0" indent="0" algn="ctr" defTabSz="1218987" rtl="0" eaLnBrk="1" fontAlgn="auto" latinLnBrk="0" hangingPunct="1">
                        <a:lnSpc>
                          <a:spcPct val="100000"/>
                        </a:lnSpc>
                        <a:spcBef>
                          <a:spcPts val="0"/>
                        </a:spcBef>
                        <a:spcAft>
                          <a:spcPts val="0"/>
                        </a:spcAft>
                        <a:buClrTx/>
                        <a:buSzTx/>
                        <a:buFontTx/>
                        <a:buNone/>
                        <a:tabLst/>
                        <a:defRPr/>
                      </a:pPr>
                      <a:r>
                        <a:rPr lang="fr-FR" sz="1200" noProof="0" dirty="0" smtClean="0">
                          <a:latin typeface="Baskerville Old Face" panose="02020602080505020303" pitchFamily="18" charset="0"/>
                        </a:rPr>
                        <a:t>Tableaux</a:t>
                      </a:r>
                      <a:r>
                        <a:rPr lang="fr-FR" sz="1200" baseline="0" noProof="0" dirty="0" smtClean="0">
                          <a:latin typeface="Baskerville Old Face" panose="02020602080505020303" pitchFamily="18" charset="0"/>
                        </a:rPr>
                        <a:t> (50’000.-)</a:t>
                      </a:r>
                      <a:endParaRPr lang="fr-FR" sz="1200" noProof="0" dirty="0" smtClean="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smtClean="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indent="0" algn="ctr" defTabSz="1218987" rtl="0" eaLnBrk="1" fontAlgn="auto" latinLnBrk="0" hangingPunct="1">
                        <a:lnSpc>
                          <a:spcPct val="100000"/>
                        </a:lnSpc>
                        <a:spcBef>
                          <a:spcPts val="0"/>
                        </a:spcBef>
                        <a:spcAft>
                          <a:spcPts val="0"/>
                        </a:spcAft>
                        <a:buClrTx/>
                        <a:buSzTx/>
                        <a:buFontTx/>
                        <a:buNone/>
                        <a:tabLst/>
                        <a:defRPr/>
                      </a:pPr>
                      <a:endParaRPr lang="fr-FR" sz="1200" noProof="0" dirty="0" smtClean="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smtClean="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325441">
                <a:tc>
                  <a:txBody>
                    <a:bodyPr/>
                    <a:lstStyle/>
                    <a:p>
                      <a:pPr algn="ctr"/>
                      <a:r>
                        <a:rPr lang="fr-FR" sz="1200" b="1" noProof="0" dirty="0" smtClean="0">
                          <a:latin typeface="Baskerville Old Face" panose="02020602080505020303" pitchFamily="18" charset="0"/>
                        </a:rPr>
                        <a:t>2’000’000.-</a:t>
                      </a:r>
                      <a:endParaRPr lang="fr-FR" sz="12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b="1" noProof="0" dirty="0" smtClean="0">
                          <a:latin typeface="Baskerville Old Face" panose="02020602080505020303" pitchFamily="18" charset="0"/>
                        </a:rPr>
                        <a:t>650’000.-</a:t>
                      </a:r>
                      <a:endParaRPr lang="fr-FR" sz="12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b="1" noProof="0" dirty="0" smtClean="0">
                          <a:latin typeface="Baskerville Old Face" panose="02020602080505020303" pitchFamily="18" charset="0"/>
                        </a:rPr>
                        <a:t>0.-</a:t>
                      </a:r>
                      <a:endParaRPr lang="fr-FR" sz="1200" b="1"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b="1" noProof="0" dirty="0" smtClean="0">
                          <a:latin typeface="Baskerville Old Face" panose="02020602080505020303" pitchFamily="18" charset="0"/>
                        </a:rPr>
                        <a:t>0.-</a:t>
                      </a:r>
                      <a:endParaRPr lang="fr-FR" sz="12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b="1" noProof="0" dirty="0" smtClean="0">
                          <a:latin typeface="Baskerville Old Face" panose="02020602080505020303" pitchFamily="18" charset="0"/>
                        </a:rPr>
                        <a:t>1’350’000.-</a:t>
                      </a:r>
                      <a:endParaRPr lang="fr-FR" sz="1200" b="1"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b="1" noProof="0" dirty="0" smtClean="0">
                          <a:latin typeface="Baskerville Old Face" panose="02020602080505020303" pitchFamily="18" charset="0"/>
                        </a:rPr>
                        <a:t>500’000.-</a:t>
                      </a:r>
                      <a:endParaRPr lang="fr-FR" sz="12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b="1" noProof="0" dirty="0" smtClean="0">
                          <a:latin typeface="Baskerville Old Face" panose="02020602080505020303" pitchFamily="18" charset="0"/>
                        </a:rPr>
                        <a:t>400’000.-</a:t>
                      </a:r>
                      <a:endParaRPr lang="fr-FR" sz="1200" b="1"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b="1" noProof="0" dirty="0" smtClean="0">
                          <a:latin typeface="Baskerville Old Face" panose="02020602080505020303" pitchFamily="18" charset="0"/>
                        </a:rPr>
                        <a:t>100’000.-</a:t>
                      </a:r>
                      <a:endParaRPr lang="fr-FR" sz="12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286464">
                <a:tc gridSpan="2">
                  <a:txBody>
                    <a:bodyPr/>
                    <a:lstStyle/>
                    <a:p>
                      <a:pPr algn="ctr"/>
                      <a:r>
                        <a:rPr lang="fr-FR" sz="1200" b="1" noProof="0" dirty="0" smtClean="0">
                          <a:latin typeface="Baskerville Old Face" panose="02020602080505020303" pitchFamily="18" charset="0"/>
                        </a:rPr>
                        <a:t>1’350’000.-</a:t>
                      </a:r>
                      <a:endParaRPr lang="fr-FR" sz="12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hMerge="1">
                  <a:txBody>
                    <a:bodyPr/>
                    <a:lstStyle/>
                    <a:p>
                      <a:pPr algn="ctr"/>
                      <a:endParaRPr lang="fr-FR" sz="12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gridSpan="2">
                  <a:txBody>
                    <a:bodyPr/>
                    <a:lstStyle/>
                    <a:p>
                      <a:pPr algn="ctr"/>
                      <a:r>
                        <a:rPr lang="fr-FR" sz="1200" b="1" noProof="0" dirty="0" smtClean="0">
                          <a:latin typeface="Baskerville Old Face" panose="02020602080505020303" pitchFamily="18" charset="0"/>
                        </a:rPr>
                        <a:t>0.-</a:t>
                      </a:r>
                      <a:endParaRPr lang="fr-FR" sz="1200" b="1"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hMerge="1">
                  <a:txBody>
                    <a:bodyPr/>
                    <a:lstStyle/>
                    <a:p>
                      <a:pPr algn="ctr"/>
                      <a:endParaRPr lang="fr-FR" sz="12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gridSpan="2">
                  <a:txBody>
                    <a:bodyPr/>
                    <a:lstStyle/>
                    <a:p>
                      <a:pPr algn="ctr"/>
                      <a:r>
                        <a:rPr lang="fr-FR" sz="1200" b="1" noProof="0" dirty="0" smtClean="0">
                          <a:latin typeface="Baskerville Old Face" panose="02020602080505020303" pitchFamily="18" charset="0"/>
                        </a:rPr>
                        <a:t>850’000.-</a:t>
                      </a:r>
                      <a:endParaRPr lang="fr-FR" sz="1200" b="1"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hMerge="1">
                  <a:txBody>
                    <a:bodyPr/>
                    <a:lstStyle/>
                    <a:p>
                      <a:pPr algn="ctr"/>
                      <a:endParaRPr lang="fr-FR" sz="12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gridSpan="2">
                  <a:txBody>
                    <a:bodyPr/>
                    <a:lstStyle/>
                    <a:p>
                      <a:pPr algn="ctr"/>
                      <a:r>
                        <a:rPr lang="fr-FR" sz="1200" b="1" noProof="0" dirty="0" smtClean="0">
                          <a:latin typeface="Baskerville Old Face" panose="02020602080505020303" pitchFamily="18" charset="0"/>
                        </a:rPr>
                        <a:t>300’000.-</a:t>
                      </a:r>
                      <a:endParaRPr lang="fr-FR" sz="1200" b="1"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hMerge="1">
                  <a:txBody>
                    <a:bodyPr/>
                    <a:lstStyle/>
                    <a:p>
                      <a:pPr algn="ctr"/>
                      <a:endParaRPr lang="fr-FR" sz="12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bl>
          </a:graphicData>
        </a:graphic>
      </p:graphicFrame>
      <p:cxnSp>
        <p:nvCxnSpPr>
          <p:cNvPr id="12" name="Connecteur droit avec flèche 11"/>
          <p:cNvCxnSpPr/>
          <p:nvPr/>
        </p:nvCxnSpPr>
        <p:spPr>
          <a:xfrm>
            <a:off x="3430116" y="4005064"/>
            <a:ext cx="2664296" cy="0"/>
          </a:xfrm>
          <a:prstGeom prst="straightConnector1">
            <a:avLst/>
          </a:prstGeom>
          <a:ln w="28575">
            <a:solidFill>
              <a:srgbClr val="FF0000"/>
            </a:solidFill>
            <a:miter lim="800000"/>
            <a:headEnd type="arrow" w="med" len="med"/>
            <a:tailEnd type="arrow"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flipV="1">
            <a:off x="10124139" y="5013176"/>
            <a:ext cx="0" cy="401964"/>
          </a:xfrm>
          <a:prstGeom prst="straightConnector1">
            <a:avLst/>
          </a:prstGeom>
          <a:ln w="28575">
            <a:solidFill>
              <a:srgbClr val="FF0000"/>
            </a:solidFill>
            <a:miter lim="800000"/>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6" name="Connecteur en angle 15"/>
          <p:cNvCxnSpPr/>
          <p:nvPr/>
        </p:nvCxnSpPr>
        <p:spPr>
          <a:xfrm rot="10800000">
            <a:off x="6530747" y="4929231"/>
            <a:ext cx="3593392" cy="485908"/>
          </a:xfrm>
          <a:prstGeom prst="bentConnector3">
            <a:avLst>
              <a:gd name="adj1" fmla="val 100032"/>
            </a:avLst>
          </a:prstGeom>
          <a:ln w="28575">
            <a:solidFill>
              <a:srgbClr val="FF0000"/>
            </a:solidFill>
            <a:miter lim="800000"/>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2421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	Liquidation du régime matrimonial</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D.	Répartition du bénéfice de l’union conjugale (AQ)</a:t>
            </a:r>
            <a:endParaRPr lang="fr-CH" sz="3200" b="1" dirty="0">
              <a:latin typeface="Baskerville Old Face" panose="02020602080505020303" pitchFamily="18" charset="0"/>
            </a:endParaRPr>
          </a:p>
        </p:txBody>
      </p:sp>
      <mc:AlternateContent xmlns:mc="http://schemas.openxmlformats.org/markup-compatibility/2006" xmlns:a14="http://schemas.microsoft.com/office/drawing/2010/main">
        <mc:Choice Requires="a14">
          <p:sp>
            <p:nvSpPr>
              <p:cNvPr id="3" name="Espace réservé du contenu 2"/>
              <p:cNvSpPr>
                <a:spLocks noGrp="1"/>
              </p:cNvSpPr>
              <p:nvPr>
                <p:ph idx="1"/>
              </p:nvPr>
            </p:nvSpPr>
            <p:spPr/>
            <p:txBody>
              <a:bodyPr>
                <a:normAutofit fontScale="85000" lnSpcReduction="20000"/>
              </a:bodyPr>
              <a:lstStyle/>
              <a:p>
                <a:pPr marL="0" indent="0">
                  <a:buNone/>
                </a:pPr>
                <a:endParaRPr lang="fr-CH" dirty="0" smtClean="0">
                  <a:latin typeface="Baskerville Old Face" panose="02020602080505020303" pitchFamily="18" charset="0"/>
                </a:endParaRPr>
              </a:p>
              <a:p>
                <a:pPr marL="541338" indent="-541338">
                  <a:buFont typeface="Wingdings" panose="05000000000000000000" pitchFamily="2" charset="2"/>
                  <a:buChar char="v"/>
                </a:pPr>
                <a:r>
                  <a:rPr lang="fr-CH" b="1" dirty="0" smtClean="0">
                    <a:latin typeface="Baskerville Old Face" panose="02020602080505020303" pitchFamily="18" charset="0"/>
                  </a:rPr>
                  <a:t>AQ nets Monsieur :</a:t>
                </a:r>
                <a:r>
                  <a:rPr lang="fr-CH" dirty="0" smtClean="0">
                    <a:latin typeface="Baskerville Old Face" panose="02020602080505020303" pitchFamily="18" charset="0"/>
                  </a:rPr>
                  <a:t> 2’000’000 (actifs) – 650’000 (passifs) = 1’350’000.-</a:t>
                </a:r>
              </a:p>
              <a:p>
                <a:pPr marL="541338" indent="-541338">
                  <a:buFont typeface="Wingdings" panose="05000000000000000000" pitchFamily="2" charset="2"/>
                  <a:buChar char="v"/>
                </a:pPr>
                <a:r>
                  <a:rPr lang="fr-CH" b="1" dirty="0" smtClean="0">
                    <a:latin typeface="Baskerville Old Face" panose="02020602080505020303" pitchFamily="18" charset="0"/>
                  </a:rPr>
                  <a:t>AQ nets Madame :</a:t>
                </a:r>
                <a:r>
                  <a:rPr lang="fr-CH" dirty="0" smtClean="0">
                    <a:latin typeface="Baskerville Old Face" panose="02020602080505020303" pitchFamily="18" charset="0"/>
                  </a:rPr>
                  <a:t> 1’350’000 (actifs) – 500’000 (passifs) = 850’000.-</a:t>
                </a:r>
                <a:endParaRPr lang="fr-CH" dirty="0" smtClean="0">
                  <a:latin typeface="Baskerville Old Face" panose="02020602080505020303" pitchFamily="18" charset="0"/>
                  <a:sym typeface="Wingdings" panose="05000000000000000000" pitchFamily="2" charset="2"/>
                </a:endParaRPr>
              </a:p>
              <a:p>
                <a:pPr marL="0" indent="0" defTabSz="896938">
                  <a:buNone/>
                </a:pPr>
                <a:r>
                  <a:rPr lang="fr-CH" dirty="0" smtClean="0">
                    <a:latin typeface="Baskerville Old Face" panose="02020602080505020303" pitchFamily="18" charset="0"/>
                    <a:sym typeface="Wingdings" panose="05000000000000000000" pitchFamily="2" charset="2"/>
                  </a:rPr>
                  <a:t>	 </a:t>
                </a:r>
                <a:r>
                  <a:rPr lang="fr-CH" dirty="0" smtClean="0">
                    <a:latin typeface="Baskerville Old Face" panose="02020602080505020303" pitchFamily="18" charset="0"/>
                  </a:rPr>
                  <a:t>Monsieur reçoit :  </a:t>
                </a:r>
                <a14:m>
                  <m:oMath xmlns:m="http://schemas.openxmlformats.org/officeDocument/2006/math">
                    <m:f>
                      <m:fPr>
                        <m:ctrlPr>
                          <a:rPr lang="fr-CH" i="1" smtClean="0">
                            <a:latin typeface="Cambria Math"/>
                          </a:rPr>
                        </m:ctrlPr>
                      </m:fPr>
                      <m:num>
                        <m:sSup>
                          <m:sSupPr>
                            <m:ctrlPr>
                              <a:rPr lang="fr-CH" b="0" i="1" smtClean="0">
                                <a:latin typeface="Cambria Math"/>
                              </a:rPr>
                            </m:ctrlPr>
                          </m:sSupPr>
                          <m:e>
                            <m:r>
                              <a:rPr lang="fr-CH" b="0" i="1" smtClean="0">
                                <a:latin typeface="Cambria Math" panose="02040503050406030204" pitchFamily="18" charset="0"/>
                              </a:rPr>
                              <m:t>850</m:t>
                            </m:r>
                          </m:e>
                          <m:sup>
                            <m:r>
                              <a:rPr lang="fr-CH" b="0" i="1" smtClean="0">
                                <a:latin typeface="Cambria Math" panose="02040503050406030204" pitchFamily="18" charset="0"/>
                              </a:rPr>
                              <m:t>′</m:t>
                            </m:r>
                          </m:sup>
                        </m:sSup>
                        <m:r>
                          <a:rPr lang="fr-CH" b="0" i="1" smtClean="0">
                            <a:latin typeface="Cambria Math" panose="02040503050406030204" pitchFamily="18" charset="0"/>
                          </a:rPr>
                          <m:t>000</m:t>
                        </m:r>
                      </m:num>
                      <m:den>
                        <m:r>
                          <a:rPr lang="fr-CH" i="1" smtClean="0">
                            <a:latin typeface="Cambria Math" panose="02040503050406030204" pitchFamily="18" charset="0"/>
                          </a:rPr>
                          <m:t>2</m:t>
                        </m:r>
                      </m:den>
                    </m:f>
                    <m:r>
                      <a:rPr lang="fr-CH" b="0" i="1" smtClean="0">
                        <a:latin typeface="Cambria Math" panose="02040503050406030204" pitchFamily="18" charset="0"/>
                      </a:rPr>
                      <m:t>=</m:t>
                    </m:r>
                  </m:oMath>
                </a14:m>
                <a:r>
                  <a:rPr lang="fr-CH" dirty="0" smtClean="0">
                    <a:latin typeface="Baskerville Old Face" panose="02020602080505020303" pitchFamily="18" charset="0"/>
                  </a:rPr>
                  <a:t> 425’000.-</a:t>
                </a:r>
              </a:p>
              <a:p>
                <a:pPr marL="0" indent="0" defTabSz="896938">
                  <a:buNone/>
                </a:pPr>
                <a:r>
                  <a:rPr lang="fr-CH" dirty="0" smtClean="0">
                    <a:latin typeface="Baskerville Old Face" panose="02020602080505020303" pitchFamily="18" charset="0"/>
                    <a:sym typeface="Wingdings" panose="05000000000000000000" pitchFamily="2" charset="2"/>
                  </a:rPr>
                  <a:t>	 </a:t>
                </a:r>
                <a:r>
                  <a:rPr lang="fr-CH" dirty="0" smtClean="0">
                    <a:latin typeface="Baskerville Old Face" panose="02020602080505020303" pitchFamily="18" charset="0"/>
                  </a:rPr>
                  <a:t>Madame </a:t>
                </a:r>
                <a:r>
                  <a:rPr lang="fr-CH" dirty="0">
                    <a:latin typeface="Baskerville Old Face" panose="02020602080505020303" pitchFamily="18" charset="0"/>
                  </a:rPr>
                  <a:t>reçoit </a:t>
                </a:r>
                <a:r>
                  <a:rPr lang="fr-CH" dirty="0" smtClean="0">
                    <a:latin typeface="Baskerville Old Face" panose="02020602080505020303" pitchFamily="18" charset="0"/>
                  </a:rPr>
                  <a:t>:  </a:t>
                </a:r>
                <a14:m>
                  <m:oMath xmlns:m="http://schemas.openxmlformats.org/officeDocument/2006/math">
                    <m:f>
                      <m:fPr>
                        <m:ctrlPr>
                          <a:rPr lang="fr-CH" i="1">
                            <a:latin typeface="Cambria Math"/>
                          </a:rPr>
                        </m:ctrlPr>
                      </m:fPr>
                      <m:num>
                        <m:sSup>
                          <m:sSupPr>
                            <m:ctrlPr>
                              <a:rPr lang="fr-CH" i="1">
                                <a:latin typeface="Cambria Math"/>
                              </a:rPr>
                            </m:ctrlPr>
                          </m:sSupPr>
                          <m:e>
                            <m:sSup>
                              <m:sSupPr>
                                <m:ctrlPr>
                                  <a:rPr lang="fr-CH" b="0" i="1" smtClean="0">
                                    <a:latin typeface="Cambria Math"/>
                                  </a:rPr>
                                </m:ctrlPr>
                              </m:sSupPr>
                              <m:e>
                                <m:r>
                                  <a:rPr lang="fr-CH" b="0" i="1" smtClean="0">
                                    <a:latin typeface="Cambria Math" panose="02040503050406030204" pitchFamily="18" charset="0"/>
                                  </a:rPr>
                                  <m:t>1</m:t>
                                </m:r>
                              </m:e>
                              <m:sup>
                                <m:r>
                                  <a:rPr lang="fr-CH" b="0" i="1" smtClean="0">
                                    <a:latin typeface="Cambria Math" panose="02040503050406030204" pitchFamily="18" charset="0"/>
                                  </a:rPr>
                                  <m:t>′</m:t>
                                </m:r>
                              </m:sup>
                            </m:sSup>
                            <m:r>
                              <a:rPr lang="fr-CH" b="0" i="1" smtClean="0">
                                <a:latin typeface="Cambria Math" panose="02040503050406030204" pitchFamily="18" charset="0"/>
                              </a:rPr>
                              <m:t>350</m:t>
                            </m:r>
                          </m:e>
                          <m:sup>
                            <m:r>
                              <a:rPr lang="fr-CH" i="1">
                                <a:latin typeface="Cambria Math" panose="02040503050406030204" pitchFamily="18" charset="0"/>
                              </a:rPr>
                              <m:t>′</m:t>
                            </m:r>
                          </m:sup>
                        </m:sSup>
                        <m:r>
                          <a:rPr lang="fr-CH" i="1">
                            <a:latin typeface="Cambria Math" panose="02040503050406030204" pitchFamily="18" charset="0"/>
                          </a:rPr>
                          <m:t>000</m:t>
                        </m:r>
                      </m:num>
                      <m:den>
                        <m:r>
                          <a:rPr lang="fr-CH" i="1">
                            <a:latin typeface="Cambria Math" panose="02040503050406030204" pitchFamily="18" charset="0"/>
                          </a:rPr>
                          <m:t>2</m:t>
                        </m:r>
                      </m:den>
                    </m:f>
                    <m:r>
                      <a:rPr lang="fr-CH" i="1">
                        <a:latin typeface="Cambria Math" panose="02040503050406030204" pitchFamily="18" charset="0"/>
                      </a:rPr>
                      <m:t>=</m:t>
                    </m:r>
                  </m:oMath>
                </a14:m>
                <a:r>
                  <a:rPr lang="fr-CH" dirty="0">
                    <a:latin typeface="Baskerville Old Face" panose="02020602080505020303" pitchFamily="18" charset="0"/>
                  </a:rPr>
                  <a:t> </a:t>
                </a:r>
                <a:r>
                  <a:rPr lang="fr-CH" dirty="0" smtClean="0">
                    <a:latin typeface="Baskerville Old Face" panose="02020602080505020303" pitchFamily="18" charset="0"/>
                  </a:rPr>
                  <a:t>675’000.-</a:t>
                </a:r>
              </a:p>
              <a:p>
                <a:pPr marL="0" indent="0">
                  <a:buNone/>
                </a:pPr>
                <a:r>
                  <a:rPr lang="fr-CH" dirty="0" smtClean="0">
                    <a:latin typeface="Baskerville Old Face" panose="02020602080505020303" pitchFamily="18" charset="0"/>
                  </a:rPr>
                  <a:t>En somme, Madame reçoit 675’000 – 425’000 = </a:t>
                </a:r>
                <a:r>
                  <a:rPr lang="fr-CH" b="1" dirty="0" smtClean="0">
                    <a:latin typeface="Baskerville Old Face" panose="02020602080505020303" pitchFamily="18" charset="0"/>
                  </a:rPr>
                  <a:t>250’000.-</a:t>
                </a:r>
              </a:p>
              <a:p>
                <a:pPr marL="541338" indent="-541338" algn="just">
                  <a:buFont typeface="Wingdings" panose="05000000000000000000" pitchFamily="2" charset="2"/>
                  <a:buChar char="v"/>
                </a:pPr>
                <a:r>
                  <a:rPr lang="fr-CH" dirty="0">
                    <a:latin typeface="Baskerville Old Face" panose="02020602080505020303" pitchFamily="18" charset="0"/>
                  </a:rPr>
                  <a:t>Une fois fait le partage du bénéfice de l’union conjugale (issu des AQ), soit les 250’000.- que Monsieur doit à Madame, nous avons :</a:t>
                </a:r>
              </a:p>
              <a:p>
                <a:pPr marL="1257300" lvl="1" indent="-361950" algn="just">
                  <a:buFont typeface="Baskerville Old Face" panose="02020602080505020303" pitchFamily="18" charset="0"/>
                  <a:buChar char="—"/>
                </a:pPr>
                <a:r>
                  <a:rPr lang="fr-CH" dirty="0">
                    <a:latin typeface="Baskerville Old Face" panose="02020602080505020303" pitchFamily="18" charset="0"/>
                  </a:rPr>
                  <a:t>Monsieur : </a:t>
                </a:r>
                <a:r>
                  <a:rPr lang="fr-CH" dirty="0" smtClean="0">
                    <a:latin typeface="Baskerville Old Face" panose="02020602080505020303" pitchFamily="18" charset="0"/>
                  </a:rPr>
                  <a:t>1’350’000 </a:t>
                </a:r>
                <a:r>
                  <a:rPr lang="fr-CH" b="1" dirty="0">
                    <a:latin typeface="Baskerville Old Face" panose="02020602080505020303" pitchFamily="18" charset="0"/>
                  </a:rPr>
                  <a:t>– </a:t>
                </a:r>
                <a:r>
                  <a:rPr lang="fr-CH" b="1" dirty="0" smtClean="0">
                    <a:latin typeface="Baskerville Old Face" panose="02020602080505020303" pitchFamily="18" charset="0"/>
                  </a:rPr>
                  <a:t>250’000</a:t>
                </a:r>
                <a:r>
                  <a:rPr lang="fr-CH" dirty="0" smtClean="0">
                    <a:latin typeface="Baskerville Old Face" panose="02020602080505020303" pitchFamily="18" charset="0"/>
                  </a:rPr>
                  <a:t> </a:t>
                </a:r>
                <a:r>
                  <a:rPr lang="fr-CH" dirty="0">
                    <a:latin typeface="Baskerville Old Face" panose="02020602080505020303" pitchFamily="18" charset="0"/>
                  </a:rPr>
                  <a:t>= </a:t>
                </a:r>
                <a:r>
                  <a:rPr lang="fr-CH" dirty="0" smtClean="0">
                    <a:latin typeface="Baskerville Old Face" panose="02020602080505020303" pitchFamily="18" charset="0"/>
                  </a:rPr>
                  <a:t>1’100’000</a:t>
                </a:r>
                <a:r>
                  <a:rPr lang="fr-CH" dirty="0">
                    <a:latin typeface="Baskerville Old Face" panose="02020602080505020303" pitchFamily="18" charset="0"/>
                  </a:rPr>
                  <a:t>.-</a:t>
                </a:r>
              </a:p>
              <a:p>
                <a:pPr marL="1257300" lvl="1" indent="-361950" algn="just">
                  <a:buFont typeface="Baskerville Old Face" panose="02020602080505020303" pitchFamily="18" charset="0"/>
                  <a:buChar char="—"/>
                </a:pPr>
                <a:r>
                  <a:rPr lang="fr-CH" dirty="0">
                    <a:latin typeface="Baskerville Old Face" panose="02020602080505020303" pitchFamily="18" charset="0"/>
                  </a:rPr>
                  <a:t>Madame : </a:t>
                </a:r>
                <a:r>
                  <a:rPr lang="fr-CH" dirty="0" smtClean="0">
                    <a:latin typeface="Baskerville Old Face" panose="02020602080505020303" pitchFamily="18" charset="0"/>
                  </a:rPr>
                  <a:t>850’000 </a:t>
                </a:r>
                <a:r>
                  <a:rPr lang="fr-CH" b="1" dirty="0" smtClean="0">
                    <a:latin typeface="Baskerville Old Face" panose="02020602080505020303" pitchFamily="18" charset="0"/>
                  </a:rPr>
                  <a:t>+ 250’000 </a:t>
                </a:r>
                <a:r>
                  <a:rPr lang="fr-CH" dirty="0">
                    <a:latin typeface="Baskerville Old Face" panose="02020602080505020303" pitchFamily="18" charset="0"/>
                  </a:rPr>
                  <a:t>= </a:t>
                </a:r>
                <a:r>
                  <a:rPr lang="fr-CH" dirty="0" smtClean="0">
                    <a:latin typeface="Baskerville Old Face" panose="02020602080505020303" pitchFamily="18" charset="0"/>
                  </a:rPr>
                  <a:t>1’100’000</a:t>
                </a:r>
                <a:r>
                  <a:rPr lang="fr-CH" dirty="0">
                    <a:latin typeface="Baskerville Old Face" panose="02020602080505020303" pitchFamily="18" charset="0"/>
                  </a:rPr>
                  <a:t>.-</a:t>
                </a:r>
              </a:p>
              <a:p>
                <a:pPr marL="0" indent="0">
                  <a:buNone/>
                </a:pPr>
                <a:endParaRPr lang="fr-CH" b="1" dirty="0">
                  <a:latin typeface="Baskerville Old Face" panose="02020602080505020303" pitchFamily="18" charset="0"/>
                </a:endParaRPr>
              </a:p>
            </p:txBody>
          </p:sp>
        </mc:Choice>
        <mc:Fallback xmlns="">
          <p:sp>
            <p:nvSpPr>
              <p:cNvPr id="3" name="Espace réservé du contenu 2"/>
              <p:cNvSpPr>
                <a:spLocks noGrp="1" noRot="1" noChangeAspect="1" noMove="1" noResize="1" noEditPoints="1" noAdjustHandles="1" noChangeArrowheads="1" noChangeShapeType="1" noTextEdit="1"/>
              </p:cNvSpPr>
              <p:nvPr>
                <p:ph idx="1"/>
              </p:nvPr>
            </p:nvSpPr>
            <p:spPr>
              <a:blipFill rotWithShape="0">
                <a:blip r:embed="rId2"/>
                <a:stretch>
                  <a:fillRect l="-300" r="-300"/>
                </a:stretch>
              </a:blipFill>
            </p:spPr>
            <p:txBody>
              <a:bodyPr/>
              <a:lstStyle/>
              <a:p>
                <a:r>
                  <a:rPr lang="fr-CH">
                    <a:noFill/>
                  </a:rPr>
                  <a:t> </a:t>
                </a:r>
              </a:p>
            </p:txBody>
          </p:sp>
        </mc:Fallback>
      </mc:AlternateContent>
      <p:sp>
        <p:nvSpPr>
          <p:cNvPr id="5" name="Espace réservé du numéro de diapositive 4"/>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17</a:t>
            </a:fld>
            <a:endParaRPr lang="fr-CH" dirty="0">
              <a:latin typeface="Baskerville Old Face" panose="02020602080505020303" pitchFamily="18" charset="0"/>
            </a:endParaRPr>
          </a:p>
        </p:txBody>
      </p:sp>
    </p:spTree>
    <p:extLst>
      <p:ext uri="{BB962C8B-B14F-4D97-AF65-F5344CB8AC3E}">
        <p14:creationId xmlns:p14="http://schemas.microsoft.com/office/powerpoint/2010/main" val="4065064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defTabSz="896938">
              <a:spcBef>
                <a:spcPts val="0"/>
              </a:spcBef>
            </a:pPr>
            <a:r>
              <a:rPr lang="fr-CH" sz="5300" b="1" dirty="0">
                <a:latin typeface="Baskerville Old Face" panose="02020602080505020303" pitchFamily="18" charset="0"/>
              </a:rPr>
              <a:t>II.	Liquidation du régime matrimonial</a:t>
            </a:r>
            <a:r>
              <a:rPr lang="fr-CH" sz="6600" b="1" dirty="0">
                <a:latin typeface="Baskerville Old Face" panose="02020602080505020303" pitchFamily="18" charset="0"/>
              </a:rPr>
              <a:t/>
            </a:r>
            <a:br>
              <a:rPr lang="fr-CH" sz="6600" b="1" dirty="0">
                <a:latin typeface="Baskerville Old Face" panose="02020602080505020303" pitchFamily="18" charset="0"/>
              </a:rPr>
            </a:br>
            <a:r>
              <a:rPr lang="fr-CH" sz="3600" b="1" dirty="0" smtClean="0">
                <a:latin typeface="Baskerville Old Face" panose="02020602080505020303" pitchFamily="18" charset="0"/>
              </a:rPr>
              <a:t>D.</a:t>
            </a:r>
            <a:r>
              <a:rPr lang="fr-CH" sz="3600" b="1" dirty="0">
                <a:latin typeface="Baskerville Old Face" panose="02020602080505020303" pitchFamily="18" charset="0"/>
              </a:rPr>
              <a:t>	</a:t>
            </a:r>
            <a:r>
              <a:rPr lang="fr-CH" sz="3600" b="1" dirty="0" smtClean="0">
                <a:latin typeface="Baskerville Old Face" panose="02020602080505020303" pitchFamily="18" charset="0"/>
              </a:rPr>
              <a:t>Répartition du bénéfice (exemple)</a:t>
            </a:r>
            <a:endParaRPr lang="fr-FR" sz="3600" b="0" i="0" baseline="0" dirty="0">
              <a:solidFill>
                <a:srgbClr val="374C81"/>
              </a:solidFill>
              <a:latin typeface="Baskerville Old Face" panose="02020602080505020303" pitchFamily="18" charset="0"/>
            </a:endParaRPr>
          </a:p>
        </p:txBody>
      </p:sp>
      <p:sp>
        <p:nvSpPr>
          <p:cNvPr id="23" name="Espace réservé du numéro de diapositive 22"/>
          <p:cNvSpPr>
            <a:spLocks noGrp="1"/>
          </p:cNvSpPr>
          <p:nvPr>
            <p:ph type="sldNum" sz="quarter" idx="12"/>
          </p:nvPr>
        </p:nvSpPr>
        <p:spPr/>
        <p:txBody>
          <a:bodyPr/>
          <a:lstStyle/>
          <a:p>
            <a:fld id="{EB37DED6-D4C7-42EE-AB49-D2E39E64FDE4}" type="slidenum">
              <a:rPr lang="fr-CH" smtClean="0">
                <a:latin typeface="Baskerville Old Face" panose="02020602080505020303" pitchFamily="18" charset="0"/>
              </a:rPr>
              <a:t>18</a:t>
            </a:fld>
            <a:endParaRPr lang="fr-CH" dirty="0">
              <a:latin typeface="Baskerville Old Face" panose="02020602080505020303" pitchFamily="18" charset="0"/>
            </a:endParaRPr>
          </a:p>
        </p:txBody>
      </p:sp>
      <p:graphicFrame>
        <p:nvGraphicFramePr>
          <p:cNvPr id="11" name="Content Placeholder 5"/>
          <p:cNvGraphicFramePr>
            <a:graphicFrameLocks noGrp="1"/>
          </p:cNvGraphicFramePr>
          <p:nvPr>
            <p:ph sz="half" idx="2"/>
            <p:extLst>
              <p:ext uri="{D42A27DB-BD31-4B8C-83A1-F6EECF244321}">
                <p14:modId xmlns:p14="http://schemas.microsoft.com/office/powerpoint/2010/main" val="4026772089"/>
              </p:ext>
            </p:extLst>
          </p:nvPr>
        </p:nvGraphicFramePr>
        <p:xfrm>
          <a:off x="1269876" y="1431505"/>
          <a:ext cx="9361041" cy="4805806"/>
        </p:xfrm>
        <a:graphic>
          <a:graphicData uri="http://schemas.openxmlformats.org/drawingml/2006/table">
            <a:tbl>
              <a:tblPr firstRow="1" bandRow="1">
                <a:tableStyleId>{69012ECD-51FC-41F1-AA8D-1B2483CD663E}</a:tableStyleId>
              </a:tblPr>
              <a:tblGrid>
                <a:gridCol w="1224138"/>
                <a:gridCol w="1152128"/>
                <a:gridCol w="1224134"/>
                <a:gridCol w="1008112"/>
                <a:gridCol w="1368152"/>
                <a:gridCol w="1224136"/>
                <a:gridCol w="1080120"/>
                <a:gridCol w="1080121"/>
              </a:tblGrid>
              <a:tr h="355448">
                <a:tc gridSpan="4">
                  <a:txBody>
                    <a:bodyPr/>
                    <a:lstStyle/>
                    <a:p>
                      <a:pPr algn="ctr"/>
                      <a:r>
                        <a:rPr lang="fr-FR" sz="1600" noProof="0" dirty="0" smtClean="0">
                          <a:latin typeface="Baskerville Old Face" panose="02020602080505020303" pitchFamily="18" charset="0"/>
                        </a:rPr>
                        <a:t>Monsieur (défunt)</a:t>
                      </a:r>
                      <a:endParaRPr lang="fr-FR" sz="16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75000"/>
                      </a:schemeClr>
                    </a:solidFill>
                  </a:tcPr>
                </a:tc>
                <a:tc hMerge="1">
                  <a:txBody>
                    <a:bodyPr/>
                    <a:lstStyle/>
                    <a:p>
                      <a:endParaRPr lang="fr-CH"/>
                    </a:p>
                  </a:txBody>
                  <a:tcPr/>
                </a:tc>
                <a:tc hMerge="1">
                  <a:txBody>
                    <a:bodyPr/>
                    <a:lstStyle/>
                    <a:p>
                      <a:endParaRPr lang="fr-CH"/>
                    </a:p>
                  </a:txBody>
                  <a:tcPr/>
                </a:tc>
                <a:tc hMerge="1">
                  <a:txBody>
                    <a:bodyPr/>
                    <a:lstStyle/>
                    <a:p>
                      <a:endParaRPr lang="fr-CH"/>
                    </a:p>
                  </a:txBody>
                  <a:tcPr/>
                </a:tc>
                <a:tc gridSpan="4">
                  <a:txBody>
                    <a:bodyPr/>
                    <a:lstStyle/>
                    <a:p>
                      <a:pPr algn="ctr"/>
                      <a:r>
                        <a:rPr lang="fr-FR" sz="1600" noProof="0" dirty="0" smtClean="0">
                          <a:latin typeface="Baskerville Old Face" panose="02020602080505020303" pitchFamily="18" charset="0"/>
                        </a:rPr>
                        <a:t>Madame</a:t>
                      </a:r>
                      <a:endParaRPr lang="fr-FR" sz="1600"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75000"/>
                      </a:schemeClr>
                    </a:solidFill>
                  </a:tcPr>
                </a:tc>
                <a:tc hMerge="1">
                  <a:txBody>
                    <a:bodyPr/>
                    <a:lstStyle/>
                    <a:p>
                      <a:endParaRPr lang="fr-CH"/>
                    </a:p>
                  </a:txBody>
                  <a:tcPr/>
                </a:tc>
                <a:tc hMerge="1">
                  <a:txBody>
                    <a:bodyPr/>
                    <a:lstStyle/>
                    <a:p>
                      <a:endParaRPr lang="fr-CH"/>
                    </a:p>
                  </a:txBody>
                  <a:tcPr/>
                </a:tc>
                <a:tc hMerge="1">
                  <a:txBody>
                    <a:bodyPr/>
                    <a:lstStyle/>
                    <a:p>
                      <a:endParaRPr lang="fr-CH"/>
                    </a:p>
                  </a:txBody>
                  <a:tcPr/>
                </a:tc>
              </a:tr>
              <a:tr h="323135">
                <a:tc gridSpan="2">
                  <a:txBody>
                    <a:bodyPr/>
                    <a:lstStyle/>
                    <a:p>
                      <a:pPr algn="ctr"/>
                      <a:r>
                        <a:rPr lang="fr-FR" sz="1400" b="1" i="0" noProof="0" dirty="0" smtClean="0">
                          <a:latin typeface="Baskerville Old Face" panose="02020602080505020303" pitchFamily="18" charset="0"/>
                        </a:rPr>
                        <a:t>AQ</a:t>
                      </a:r>
                      <a:endParaRPr lang="fr-FR" sz="1400" b="1" i="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fr-CH"/>
                    </a:p>
                  </a:txBody>
                  <a:tcPr/>
                </a:tc>
                <a:tc gridSpan="2">
                  <a:txBody>
                    <a:bodyPr/>
                    <a:lstStyle/>
                    <a:p>
                      <a:pPr algn="ctr"/>
                      <a:r>
                        <a:rPr lang="fr-FR" sz="1400" b="1" i="0" noProof="0" dirty="0" smtClean="0">
                          <a:latin typeface="Baskerville Old Face" panose="02020602080505020303" pitchFamily="18" charset="0"/>
                        </a:rPr>
                        <a:t>BP</a:t>
                      </a:r>
                      <a:endParaRPr lang="fr-FR" sz="1400" b="1" i="0"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fr-CH"/>
                    </a:p>
                  </a:txBody>
                  <a:tcPr/>
                </a:tc>
                <a:tc gridSpan="2">
                  <a:txBody>
                    <a:bodyPr/>
                    <a:lstStyle/>
                    <a:p>
                      <a:pPr algn="ctr"/>
                      <a:r>
                        <a:rPr lang="fr-FR" sz="1400" b="1" i="0" noProof="0" dirty="0" smtClean="0">
                          <a:latin typeface="Baskerville Old Face" panose="02020602080505020303" pitchFamily="18" charset="0"/>
                        </a:rPr>
                        <a:t>AQ</a:t>
                      </a:r>
                      <a:endParaRPr lang="fr-FR" sz="1400" b="1" i="0"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fr-CH"/>
                    </a:p>
                  </a:txBody>
                  <a:tcPr/>
                </a:tc>
                <a:tc gridSpan="2">
                  <a:txBody>
                    <a:bodyPr/>
                    <a:lstStyle/>
                    <a:p>
                      <a:pPr algn="ctr"/>
                      <a:r>
                        <a:rPr lang="fr-FR" sz="1400" b="1" i="0" noProof="0" dirty="0" smtClean="0">
                          <a:latin typeface="Baskerville Old Face" panose="02020602080505020303" pitchFamily="18" charset="0"/>
                        </a:rPr>
                        <a:t>BP</a:t>
                      </a:r>
                      <a:endParaRPr lang="fr-FR" sz="1400" b="1" i="0"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fr-CH"/>
                    </a:p>
                  </a:txBody>
                  <a:tcPr/>
                </a:tc>
              </a:tr>
              <a:tr h="355448">
                <a:tc>
                  <a:txBody>
                    <a:bodyPr/>
                    <a:lstStyle/>
                    <a:p>
                      <a:pPr algn="ctr"/>
                      <a:r>
                        <a:rPr lang="fr-FR" sz="1600" b="1" noProof="0" dirty="0" smtClean="0">
                          <a:latin typeface="Baskerville Old Face" panose="02020602080505020303" pitchFamily="18" charset="0"/>
                        </a:rPr>
                        <a:t>+</a:t>
                      </a:r>
                      <a:endParaRPr lang="fr-FR" sz="16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r>
                        <a:rPr lang="fr-FR" sz="1600" b="1" noProof="0" dirty="0" smtClean="0">
                          <a:latin typeface="Baskerville Old Face" panose="02020602080505020303" pitchFamily="18" charset="0"/>
                        </a:rPr>
                        <a:t>-</a:t>
                      </a:r>
                      <a:endParaRPr lang="fr-FR" sz="16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r>
                        <a:rPr lang="fr-FR" sz="1600" b="1" noProof="0" dirty="0" smtClean="0">
                          <a:latin typeface="Baskerville Old Face" panose="02020602080505020303" pitchFamily="18" charset="0"/>
                        </a:rPr>
                        <a:t>+</a:t>
                      </a:r>
                      <a:endParaRPr lang="fr-FR" sz="1600" b="1"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r>
                        <a:rPr lang="fr-FR" sz="1600" b="1" noProof="0" dirty="0" smtClean="0">
                          <a:latin typeface="Baskerville Old Face" panose="02020602080505020303" pitchFamily="18" charset="0"/>
                        </a:rPr>
                        <a:t>-</a:t>
                      </a:r>
                      <a:endParaRPr lang="fr-FR" sz="16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r>
                        <a:rPr lang="fr-FR" sz="1600" b="1" noProof="0" dirty="0" smtClean="0">
                          <a:latin typeface="Baskerville Old Face" panose="02020602080505020303" pitchFamily="18" charset="0"/>
                        </a:rPr>
                        <a:t>+</a:t>
                      </a:r>
                      <a:endParaRPr lang="fr-FR" sz="1600" b="1"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r>
                        <a:rPr lang="fr-FR" sz="1600" b="1" noProof="0" dirty="0" smtClean="0">
                          <a:latin typeface="Baskerville Old Face" panose="02020602080505020303" pitchFamily="18" charset="0"/>
                        </a:rPr>
                        <a:t>-</a:t>
                      </a:r>
                      <a:endParaRPr lang="fr-FR" sz="16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r>
                        <a:rPr lang="fr-FR" sz="1600" b="1" noProof="0" dirty="0" smtClean="0">
                          <a:latin typeface="Baskerville Old Face" panose="02020602080505020303" pitchFamily="18" charset="0"/>
                        </a:rPr>
                        <a:t>+</a:t>
                      </a:r>
                      <a:endParaRPr lang="fr-FR" sz="1600" b="1"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r>
                        <a:rPr lang="fr-FR" sz="1600" b="1" noProof="0" dirty="0" smtClean="0">
                          <a:latin typeface="Baskerville Old Face" panose="02020602080505020303" pitchFamily="18" charset="0"/>
                        </a:rPr>
                        <a:t>-</a:t>
                      </a:r>
                      <a:endParaRPr lang="fr-FR" sz="16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r>
              <a:tr h="484702">
                <a:tc>
                  <a:txBody>
                    <a:bodyPr/>
                    <a:lstStyle/>
                    <a:p>
                      <a:pPr algn="ctr"/>
                      <a:r>
                        <a:rPr lang="fr-FR" sz="1200" noProof="0" dirty="0" smtClean="0">
                          <a:latin typeface="Baskerville Old Face" panose="02020602080505020303" pitchFamily="18" charset="0"/>
                        </a:rPr>
                        <a:t>½ maison</a:t>
                      </a:r>
                    </a:p>
                    <a:p>
                      <a:pPr algn="ctr"/>
                      <a:r>
                        <a:rPr lang="fr-FR" sz="1200" noProof="0" dirty="0" smtClean="0">
                          <a:latin typeface="Baskerville Old Face" panose="02020602080505020303" pitchFamily="18" charset="0"/>
                        </a:rPr>
                        <a:t>(1’000’000.-)</a:t>
                      </a: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noProof="0" dirty="0" smtClean="0">
                          <a:latin typeface="Baskerville Old Face" panose="02020602080505020303" pitchFamily="18" charset="0"/>
                        </a:rPr>
                        <a:t>½ dette </a:t>
                      </a:r>
                      <a:r>
                        <a:rPr lang="fr-FR" sz="1200" noProof="0" dirty="0" err="1" smtClean="0">
                          <a:latin typeface="Baskerville Old Face" panose="02020602080505020303" pitchFamily="18" charset="0"/>
                        </a:rPr>
                        <a:t>hyp</a:t>
                      </a:r>
                      <a:r>
                        <a:rPr lang="fr-FR" sz="1200" noProof="0" dirty="0" smtClean="0">
                          <a:latin typeface="Baskerville Old Face" panose="02020602080505020303" pitchFamily="18" charset="0"/>
                        </a:rPr>
                        <a:t>.</a:t>
                      </a:r>
                    </a:p>
                    <a:p>
                      <a:pPr algn="ctr"/>
                      <a:r>
                        <a:rPr lang="fr-FR" sz="1200" noProof="0" dirty="0" smtClean="0">
                          <a:latin typeface="Baskerville Old Face" panose="02020602080505020303" pitchFamily="18" charset="0"/>
                        </a:rPr>
                        <a:t>(500’000.-)</a:t>
                      </a: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noProof="0" dirty="0" smtClean="0">
                          <a:latin typeface="Baskerville Old Face" panose="02020602080505020303" pitchFamily="18" charset="0"/>
                        </a:rPr>
                        <a:t>½ maison</a:t>
                      </a:r>
                    </a:p>
                    <a:p>
                      <a:pPr algn="ctr"/>
                      <a:r>
                        <a:rPr lang="fr-FR" sz="1200" noProof="0" dirty="0" smtClean="0">
                          <a:latin typeface="Baskerville Old Face" panose="02020602080505020303" pitchFamily="18" charset="0"/>
                        </a:rPr>
                        <a:t>(1’000’000.-)</a:t>
                      </a:r>
                      <a:endParaRPr lang="fr-FR" sz="1200"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noProof="0" dirty="0" smtClean="0">
                          <a:latin typeface="Baskerville Old Face" panose="02020602080505020303" pitchFamily="18" charset="0"/>
                        </a:rPr>
                        <a:t>½ dette </a:t>
                      </a:r>
                      <a:r>
                        <a:rPr lang="fr-FR" sz="1200" noProof="0" dirty="0" err="1" smtClean="0">
                          <a:latin typeface="Baskerville Old Face" panose="02020602080505020303" pitchFamily="18" charset="0"/>
                        </a:rPr>
                        <a:t>hyp</a:t>
                      </a:r>
                      <a:r>
                        <a:rPr lang="fr-FR" sz="1200" noProof="0" dirty="0" smtClean="0">
                          <a:latin typeface="Baskerville Old Face" panose="02020602080505020303" pitchFamily="18" charset="0"/>
                        </a:rPr>
                        <a:t>.</a:t>
                      </a:r>
                    </a:p>
                    <a:p>
                      <a:pPr algn="ctr"/>
                      <a:r>
                        <a:rPr lang="fr-FR" sz="1200" noProof="0" dirty="0" smtClean="0">
                          <a:latin typeface="Baskerville Old Face" panose="02020602080505020303" pitchFamily="18" charset="0"/>
                        </a:rPr>
                        <a:t>(500’000.-)</a:t>
                      </a: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823993">
                <a:tc>
                  <a:txBody>
                    <a:bodyPr/>
                    <a:lstStyle/>
                    <a:p>
                      <a:pPr algn="ctr"/>
                      <a:r>
                        <a:rPr lang="fr-FR" sz="1200" noProof="0" dirty="0" smtClean="0">
                          <a:latin typeface="Baskerville Old Face" panose="02020602080505020303" pitchFamily="18" charset="0"/>
                        </a:rPr>
                        <a:t>Compte courant (200’000.-)</a:t>
                      </a: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indent="0" algn="ctr" defTabSz="1218987" rtl="0" eaLnBrk="1" fontAlgn="auto" latinLnBrk="0" hangingPunct="1">
                        <a:lnSpc>
                          <a:spcPct val="100000"/>
                        </a:lnSpc>
                        <a:spcBef>
                          <a:spcPts val="0"/>
                        </a:spcBef>
                        <a:spcAft>
                          <a:spcPts val="0"/>
                        </a:spcAft>
                        <a:buClrTx/>
                        <a:buSzTx/>
                        <a:buFontTx/>
                        <a:buNone/>
                        <a:tabLst/>
                        <a:defRPr/>
                      </a:pPr>
                      <a:r>
                        <a:rPr lang="fr-FR" sz="1200" noProof="0" dirty="0" smtClean="0">
                          <a:latin typeface="Baskerville Old Face" panose="02020602080505020303" pitchFamily="18" charset="0"/>
                        </a:rPr>
                        <a:t>Compte</a:t>
                      </a:r>
                      <a:r>
                        <a:rPr lang="fr-FR" sz="1200" baseline="0" noProof="0" dirty="0" smtClean="0">
                          <a:latin typeface="Baskerville Old Face" panose="02020602080505020303" pitchFamily="18" charset="0"/>
                        </a:rPr>
                        <a:t> courant (100’000.-)</a:t>
                      </a:r>
                    </a:p>
                    <a:p>
                      <a:pPr marL="0" marR="0" indent="0" algn="ctr" defTabSz="1218987" rtl="0" eaLnBrk="1" fontAlgn="auto" latinLnBrk="0" hangingPunct="1">
                        <a:lnSpc>
                          <a:spcPct val="100000"/>
                        </a:lnSpc>
                        <a:spcBef>
                          <a:spcPts val="0"/>
                        </a:spcBef>
                        <a:spcAft>
                          <a:spcPts val="0"/>
                        </a:spcAft>
                        <a:buClrTx/>
                        <a:buSzTx/>
                        <a:buFontTx/>
                        <a:buNone/>
                        <a:tabLst/>
                        <a:defRPr/>
                      </a:pPr>
                      <a:r>
                        <a:rPr lang="fr-FR" sz="1050" noProof="0" dirty="0" smtClean="0">
                          <a:latin typeface="Baskerville Old Face" panose="02020602080505020303" pitchFamily="18" charset="0"/>
                        </a:rPr>
                        <a:t>Autres 100’000.- pour </a:t>
                      </a:r>
                      <a:r>
                        <a:rPr lang="fr-FR" sz="1050" noProof="0" dirty="0" err="1" smtClean="0">
                          <a:latin typeface="Baskerville Old Face" panose="02020602080505020303" pitchFamily="18" charset="0"/>
                        </a:rPr>
                        <a:t>rénov</a:t>
                      </a:r>
                      <a:r>
                        <a:rPr lang="fr-FR" sz="1050" noProof="0" dirty="0" smtClean="0">
                          <a:latin typeface="Baskerville Old Face" panose="02020602080505020303" pitchFamily="18" charset="0"/>
                        </a:rPr>
                        <a:t>.</a:t>
                      </a:r>
                      <a:r>
                        <a:rPr lang="fr-FR" sz="1050" baseline="0" noProof="0" dirty="0" smtClean="0">
                          <a:latin typeface="Baskerville Old Face" panose="02020602080505020303" pitchFamily="18" charset="0"/>
                        </a:rPr>
                        <a:t> bijoux</a:t>
                      </a:r>
                      <a:endParaRPr lang="fr-FR" sz="1050" noProof="0" dirty="0" smtClean="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indent="0" algn="ctr" defTabSz="1218987" rtl="0" eaLnBrk="1" fontAlgn="auto" latinLnBrk="0" hangingPunct="1">
                        <a:lnSpc>
                          <a:spcPct val="100000"/>
                        </a:lnSpc>
                        <a:spcBef>
                          <a:spcPts val="0"/>
                        </a:spcBef>
                        <a:spcAft>
                          <a:spcPts val="0"/>
                        </a:spcAft>
                        <a:buClrTx/>
                        <a:buSzTx/>
                        <a:buFontTx/>
                        <a:buNone/>
                        <a:tabLst/>
                        <a:defRPr/>
                      </a:pPr>
                      <a:endParaRPr lang="fr-FR" sz="1200" noProof="0" dirty="0" smtClean="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678583">
                <a:tc>
                  <a:txBody>
                    <a:bodyPr/>
                    <a:lstStyle/>
                    <a:p>
                      <a:pPr algn="ctr"/>
                      <a:r>
                        <a:rPr lang="fr-FR" sz="1200" noProof="0" dirty="0" smtClean="0">
                          <a:latin typeface="Baskerville Old Face" panose="02020602080505020303" pitchFamily="18" charset="0"/>
                        </a:rPr>
                        <a:t>Chalet</a:t>
                      </a:r>
                    </a:p>
                    <a:p>
                      <a:pPr algn="ctr"/>
                      <a:r>
                        <a:rPr lang="fr-FR" sz="1200" noProof="0" dirty="0" smtClean="0">
                          <a:latin typeface="Baskerville Old Face" panose="02020602080505020303" pitchFamily="18" charset="0"/>
                        </a:rPr>
                        <a:t>(750’000.-)</a:t>
                      </a: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indent="0" algn="ctr" defTabSz="1218987" rtl="0" eaLnBrk="1" fontAlgn="auto" latinLnBrk="0" hangingPunct="1">
                        <a:lnSpc>
                          <a:spcPct val="100000"/>
                        </a:lnSpc>
                        <a:spcBef>
                          <a:spcPts val="0"/>
                        </a:spcBef>
                        <a:spcAft>
                          <a:spcPts val="0"/>
                        </a:spcAft>
                        <a:buClrTx/>
                        <a:buSzTx/>
                        <a:buFontTx/>
                        <a:buNone/>
                        <a:tabLst/>
                        <a:defRPr/>
                      </a:pPr>
                      <a:r>
                        <a:rPr lang="fr-FR" sz="1200" noProof="0" dirty="0" smtClean="0">
                          <a:latin typeface="Baskerville Old Face" panose="02020602080505020303" pitchFamily="18" charset="0"/>
                        </a:rPr>
                        <a:t>D(CV) –</a:t>
                      </a:r>
                      <a:r>
                        <a:rPr lang="fr-FR" sz="1200" baseline="0" noProof="0" dirty="0" smtClean="0">
                          <a:latin typeface="Baskerville Old Face" panose="02020602080505020303" pitchFamily="18" charset="0"/>
                        </a:rPr>
                        <a:t> épouse </a:t>
                      </a:r>
                      <a:r>
                        <a:rPr lang="fr-FR" sz="1200" noProof="0" dirty="0" smtClean="0">
                          <a:latin typeface="Baskerville Old Face" panose="02020602080505020303" pitchFamily="18" charset="0"/>
                        </a:rPr>
                        <a:t>(150’000.-)</a:t>
                      </a: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noProof="0" dirty="0" smtClean="0">
                          <a:latin typeface="Baskerville Old Face" panose="02020602080505020303" pitchFamily="18" charset="0"/>
                        </a:rPr>
                        <a:t>CV</a:t>
                      </a:r>
                      <a:r>
                        <a:rPr lang="fr-FR" sz="1200" baseline="0" noProof="0" dirty="0" smtClean="0">
                          <a:latin typeface="Baskerville Old Face" panose="02020602080505020303" pitchFamily="18" charset="0"/>
                        </a:rPr>
                        <a:t> – époux (150’000.-)</a:t>
                      </a:r>
                      <a:endParaRPr lang="fr-FR" sz="1200"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678583">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noProof="0" dirty="0" smtClean="0">
                          <a:latin typeface="Baskerville Old Face" panose="02020602080505020303" pitchFamily="18" charset="0"/>
                        </a:rPr>
                        <a:t>RV – </a:t>
                      </a:r>
                      <a:r>
                        <a:rPr lang="fr-FR" sz="1200" noProof="0" dirty="0" err="1" smtClean="0">
                          <a:latin typeface="Baskerville Old Face" panose="02020602080505020303" pitchFamily="18" charset="0"/>
                        </a:rPr>
                        <a:t>rénov</a:t>
                      </a:r>
                      <a:r>
                        <a:rPr lang="fr-FR" sz="1200" noProof="0" dirty="0" smtClean="0">
                          <a:latin typeface="Baskerville Old Face" panose="02020602080505020303" pitchFamily="18" charset="0"/>
                        </a:rPr>
                        <a:t>.</a:t>
                      </a:r>
                      <a:r>
                        <a:rPr lang="fr-FR" sz="1200" baseline="0" noProof="0" dirty="0" smtClean="0">
                          <a:latin typeface="Baskerville Old Face" panose="02020602080505020303" pitchFamily="18" charset="0"/>
                        </a:rPr>
                        <a:t> bijoux (100’000.-)</a:t>
                      </a:r>
                      <a:endParaRPr lang="fr-FR" sz="1200"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noProof="0" dirty="0" smtClean="0">
                          <a:latin typeface="Baskerville Old Face" panose="02020602080505020303" pitchFamily="18" charset="0"/>
                        </a:rPr>
                        <a:t>Bijoux </a:t>
                      </a:r>
                    </a:p>
                    <a:p>
                      <a:pPr algn="ctr"/>
                      <a:r>
                        <a:rPr lang="fr-FR" sz="1200" noProof="0" dirty="0" smtClean="0">
                          <a:latin typeface="Baskerville Old Face" panose="02020602080505020303" pitchFamily="18" charset="0"/>
                        </a:rPr>
                        <a:t>(400’000.-)</a:t>
                      </a:r>
                    </a:p>
                    <a:p>
                      <a:pPr algn="ctr"/>
                      <a:endParaRPr lang="fr-FR" sz="1200"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indent="0" algn="ctr" defTabSz="1218987" rtl="0" eaLnBrk="1" fontAlgn="auto" latinLnBrk="0" hangingPunct="1">
                        <a:lnSpc>
                          <a:spcPct val="100000"/>
                        </a:lnSpc>
                        <a:spcBef>
                          <a:spcPts val="0"/>
                        </a:spcBef>
                        <a:spcAft>
                          <a:spcPts val="0"/>
                        </a:spcAft>
                        <a:buClrTx/>
                        <a:buSzTx/>
                        <a:buFontTx/>
                        <a:buNone/>
                        <a:tabLst/>
                        <a:defRPr/>
                      </a:pPr>
                      <a:r>
                        <a:rPr lang="fr-FR" sz="1200" noProof="0" dirty="0" smtClean="0">
                          <a:latin typeface="Baskerville Old Face" panose="02020602080505020303" pitchFamily="18" charset="0"/>
                        </a:rPr>
                        <a:t>D(RV) – </a:t>
                      </a:r>
                      <a:r>
                        <a:rPr lang="fr-FR" sz="1200" noProof="0" dirty="0" err="1" smtClean="0">
                          <a:latin typeface="Baskerville Old Face" panose="02020602080505020303" pitchFamily="18" charset="0"/>
                        </a:rPr>
                        <a:t>rénov</a:t>
                      </a:r>
                      <a:r>
                        <a:rPr lang="fr-FR" sz="1200" noProof="0" dirty="0" smtClean="0">
                          <a:latin typeface="Baskerville Old Face" panose="02020602080505020303" pitchFamily="18" charset="0"/>
                        </a:rPr>
                        <a:t>. bijoux (100’000.-)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484702">
                <a:tc>
                  <a:txBody>
                    <a:bodyPr/>
                    <a:lstStyle/>
                    <a:p>
                      <a:pPr marL="0" marR="0" indent="0" algn="ctr" defTabSz="1218987" rtl="0" eaLnBrk="1" fontAlgn="auto" latinLnBrk="0" hangingPunct="1">
                        <a:lnSpc>
                          <a:spcPct val="100000"/>
                        </a:lnSpc>
                        <a:spcBef>
                          <a:spcPts val="0"/>
                        </a:spcBef>
                        <a:spcAft>
                          <a:spcPts val="0"/>
                        </a:spcAft>
                        <a:buClrTx/>
                        <a:buSzTx/>
                        <a:buFontTx/>
                        <a:buNone/>
                        <a:tabLst/>
                        <a:defRPr/>
                      </a:pPr>
                      <a:r>
                        <a:rPr lang="fr-FR" sz="1200" noProof="0" dirty="0" smtClean="0">
                          <a:latin typeface="Baskerville Old Face" panose="02020602080505020303" pitchFamily="18" charset="0"/>
                        </a:rPr>
                        <a:t>Tableaux</a:t>
                      </a:r>
                      <a:r>
                        <a:rPr lang="fr-FR" sz="1200" baseline="0" noProof="0" dirty="0" smtClean="0">
                          <a:latin typeface="Baskerville Old Face" panose="02020602080505020303" pitchFamily="18" charset="0"/>
                        </a:rPr>
                        <a:t> (50’000.-)</a:t>
                      </a:r>
                      <a:endParaRPr lang="fr-FR" sz="1200" noProof="0" dirty="0" smtClean="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smtClean="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indent="0" algn="ctr" defTabSz="1218987" rtl="0" eaLnBrk="1" fontAlgn="auto" latinLnBrk="0" hangingPunct="1">
                        <a:lnSpc>
                          <a:spcPct val="100000"/>
                        </a:lnSpc>
                        <a:spcBef>
                          <a:spcPts val="0"/>
                        </a:spcBef>
                        <a:spcAft>
                          <a:spcPts val="0"/>
                        </a:spcAft>
                        <a:buClrTx/>
                        <a:buSzTx/>
                        <a:buFontTx/>
                        <a:buNone/>
                        <a:tabLst/>
                        <a:defRPr/>
                      </a:pPr>
                      <a:endParaRPr lang="fr-FR" sz="1200" noProof="0" dirty="0" smtClean="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smtClean="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fr-FR" sz="1200"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330391">
                <a:tc>
                  <a:txBody>
                    <a:bodyPr/>
                    <a:lstStyle/>
                    <a:p>
                      <a:pPr algn="ctr"/>
                      <a:r>
                        <a:rPr lang="fr-FR" sz="1200" b="1" noProof="0" dirty="0" smtClean="0">
                          <a:latin typeface="Baskerville Old Face" panose="02020602080505020303" pitchFamily="18" charset="0"/>
                        </a:rPr>
                        <a:t>2’000’000.-</a:t>
                      </a:r>
                      <a:endParaRPr lang="fr-FR" sz="12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b="1" noProof="0" dirty="0" smtClean="0">
                          <a:latin typeface="Baskerville Old Face" panose="02020602080505020303" pitchFamily="18" charset="0"/>
                        </a:rPr>
                        <a:t>650’000.-</a:t>
                      </a:r>
                      <a:endParaRPr lang="fr-FR" sz="12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b="1" noProof="0" dirty="0" smtClean="0">
                          <a:latin typeface="Baskerville Old Face" panose="02020602080505020303" pitchFamily="18" charset="0"/>
                        </a:rPr>
                        <a:t>0.-</a:t>
                      </a:r>
                      <a:endParaRPr lang="fr-FR" sz="1200" b="1"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b="1" noProof="0" dirty="0" smtClean="0">
                          <a:latin typeface="Baskerville Old Face" panose="02020602080505020303" pitchFamily="18" charset="0"/>
                        </a:rPr>
                        <a:t>0.-</a:t>
                      </a:r>
                      <a:endParaRPr lang="fr-FR" sz="12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b="1" noProof="0" dirty="0" smtClean="0">
                          <a:latin typeface="Baskerville Old Face" panose="02020602080505020303" pitchFamily="18" charset="0"/>
                        </a:rPr>
                        <a:t>1’350’000.-</a:t>
                      </a:r>
                      <a:endParaRPr lang="fr-FR" sz="1200" b="1"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b="1" noProof="0" dirty="0" smtClean="0">
                          <a:latin typeface="Baskerville Old Face" panose="02020602080505020303" pitchFamily="18" charset="0"/>
                        </a:rPr>
                        <a:t>500’000.-</a:t>
                      </a:r>
                      <a:endParaRPr lang="fr-FR" sz="12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b="1" noProof="0" dirty="0" smtClean="0">
                          <a:latin typeface="Baskerville Old Face" panose="02020602080505020303" pitchFamily="18" charset="0"/>
                        </a:rPr>
                        <a:t>400’000.-</a:t>
                      </a:r>
                      <a:endParaRPr lang="fr-FR" sz="1200" b="1"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200" b="1" noProof="0" dirty="0" smtClean="0">
                          <a:latin typeface="Baskerville Old Face" panose="02020602080505020303" pitchFamily="18" charset="0"/>
                        </a:rPr>
                        <a:t>100’000.-</a:t>
                      </a:r>
                      <a:endParaRPr lang="fr-FR" sz="12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290821">
                <a:tc gridSpan="2">
                  <a:txBody>
                    <a:bodyPr/>
                    <a:lstStyle/>
                    <a:p>
                      <a:pPr algn="ctr"/>
                      <a:r>
                        <a:rPr lang="fr-FR" sz="1200" b="1" noProof="0" dirty="0" smtClean="0">
                          <a:latin typeface="Baskerville Old Face" panose="02020602080505020303" pitchFamily="18" charset="0"/>
                        </a:rPr>
                        <a:t>1’350’000 </a:t>
                      </a:r>
                      <a:r>
                        <a:rPr lang="fr-FR" sz="1200" b="1" noProof="0" dirty="0" smtClean="0">
                          <a:solidFill>
                            <a:srgbClr val="FF0000"/>
                          </a:solidFill>
                          <a:latin typeface="Baskerville Old Face" panose="02020602080505020303" pitchFamily="18" charset="0"/>
                        </a:rPr>
                        <a:t>– 250’000 = 1’100’000.-</a:t>
                      </a:r>
                      <a:endParaRPr lang="fr-FR" sz="12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hMerge="1">
                  <a:txBody>
                    <a:bodyPr/>
                    <a:lstStyle/>
                    <a:p>
                      <a:pPr algn="ctr"/>
                      <a:endParaRPr lang="fr-FR" sz="12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gridSpan="2">
                  <a:txBody>
                    <a:bodyPr/>
                    <a:lstStyle/>
                    <a:p>
                      <a:pPr algn="ctr"/>
                      <a:r>
                        <a:rPr lang="fr-FR" sz="1200" b="1" noProof="0" dirty="0" smtClean="0">
                          <a:latin typeface="Baskerville Old Face" panose="02020602080505020303" pitchFamily="18" charset="0"/>
                        </a:rPr>
                        <a:t>0.-</a:t>
                      </a:r>
                      <a:endParaRPr lang="fr-FR" sz="1200" b="1"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hMerge="1">
                  <a:txBody>
                    <a:bodyPr/>
                    <a:lstStyle/>
                    <a:p>
                      <a:pPr algn="ctr"/>
                      <a:endParaRPr lang="fr-FR" sz="12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gridSpan="2">
                  <a:txBody>
                    <a:bodyPr/>
                    <a:lstStyle/>
                    <a:p>
                      <a:pPr algn="ctr"/>
                      <a:r>
                        <a:rPr lang="fr-FR" sz="1200" b="1" noProof="0" dirty="0" smtClean="0">
                          <a:latin typeface="Baskerville Old Face" panose="02020602080505020303" pitchFamily="18" charset="0"/>
                        </a:rPr>
                        <a:t>850’000</a:t>
                      </a:r>
                      <a:r>
                        <a:rPr lang="fr-FR" sz="1200" b="1" baseline="0" noProof="0" dirty="0" smtClean="0">
                          <a:latin typeface="Baskerville Old Face" panose="02020602080505020303" pitchFamily="18" charset="0"/>
                        </a:rPr>
                        <a:t> </a:t>
                      </a:r>
                      <a:r>
                        <a:rPr lang="fr-FR" sz="1200" b="1" baseline="0" noProof="0" dirty="0" smtClean="0">
                          <a:solidFill>
                            <a:srgbClr val="FF0000"/>
                          </a:solidFill>
                          <a:latin typeface="Baskerville Old Face" panose="02020602080505020303" pitchFamily="18" charset="0"/>
                        </a:rPr>
                        <a:t>+ 250’000 = 1’100’000.-</a:t>
                      </a:r>
                      <a:endParaRPr lang="fr-FR" sz="1200" b="1" noProof="0" dirty="0">
                        <a:latin typeface="Baskerville Old Face" panose="02020602080505020303" pitchFamily="18" charset="0"/>
                      </a:endParaRPr>
                    </a:p>
                  </a:txBody>
                  <a:tcPr anchor="ctr">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hMerge="1">
                  <a:txBody>
                    <a:bodyPr/>
                    <a:lstStyle/>
                    <a:p>
                      <a:pPr algn="ctr"/>
                      <a:endParaRPr lang="fr-FR" sz="12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gridSpan="2">
                  <a:txBody>
                    <a:bodyPr/>
                    <a:lstStyle/>
                    <a:p>
                      <a:pPr algn="ctr"/>
                      <a:r>
                        <a:rPr lang="fr-FR" sz="1200" b="1" noProof="0" dirty="0" smtClean="0">
                          <a:latin typeface="Baskerville Old Face" panose="02020602080505020303" pitchFamily="18" charset="0"/>
                        </a:rPr>
                        <a:t>300’000.-</a:t>
                      </a:r>
                      <a:endParaRPr lang="fr-FR" sz="1200" b="1" noProof="0" dirty="0">
                        <a:latin typeface="Baskerville Old Face" panose="02020602080505020303" pitchFamily="18" charset="0"/>
                      </a:endParaRPr>
                    </a:p>
                  </a:txBody>
                  <a:tcPr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hMerge="1">
                  <a:txBody>
                    <a:bodyPr/>
                    <a:lstStyle/>
                    <a:p>
                      <a:pPr algn="ctr"/>
                      <a:endParaRPr lang="fr-FR" sz="1200" b="1" noProof="0" dirty="0">
                        <a:latin typeface="Baskerville Old Face" panose="02020602080505020303"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bl>
          </a:graphicData>
        </a:graphic>
      </p:graphicFrame>
      <p:cxnSp>
        <p:nvCxnSpPr>
          <p:cNvPr id="12" name="Connecteur droit avec flèche 11"/>
          <p:cNvCxnSpPr/>
          <p:nvPr/>
        </p:nvCxnSpPr>
        <p:spPr>
          <a:xfrm>
            <a:off x="3430116" y="4077072"/>
            <a:ext cx="2664296" cy="0"/>
          </a:xfrm>
          <a:prstGeom prst="straightConnector1">
            <a:avLst/>
          </a:prstGeom>
          <a:ln w="28575">
            <a:solidFill>
              <a:srgbClr val="FF0000"/>
            </a:solidFill>
            <a:miter lim="800000"/>
            <a:headEnd type="arrow" w="med" len="med"/>
            <a:tailEnd type="arrow"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flipV="1">
            <a:off x="10116853" y="5085184"/>
            <a:ext cx="7286" cy="413901"/>
          </a:xfrm>
          <a:prstGeom prst="straightConnector1">
            <a:avLst/>
          </a:prstGeom>
          <a:ln w="28575">
            <a:solidFill>
              <a:srgbClr val="FF0000"/>
            </a:solidFill>
            <a:miter lim="800000"/>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6" name="Connecteur en angle 15"/>
          <p:cNvCxnSpPr/>
          <p:nvPr/>
        </p:nvCxnSpPr>
        <p:spPr>
          <a:xfrm rot="10800000">
            <a:off x="6530747" y="5013176"/>
            <a:ext cx="3593392" cy="485908"/>
          </a:xfrm>
          <a:prstGeom prst="bentConnector3">
            <a:avLst>
              <a:gd name="adj1" fmla="val 100032"/>
            </a:avLst>
          </a:prstGeom>
          <a:ln w="28575">
            <a:solidFill>
              <a:srgbClr val="FF0000"/>
            </a:solidFill>
            <a:miter lim="800000"/>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2040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	Liquidation du régime matrimonial</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E.	Compensation des créances entre époux</a:t>
            </a:r>
            <a:endParaRPr lang="fr-CH" sz="3200" b="1" dirty="0">
              <a:latin typeface="Baskerville Old Face" panose="02020602080505020303" pitchFamily="18" charset="0"/>
            </a:endParaRPr>
          </a:p>
        </p:txBody>
      </p:sp>
      <p:sp>
        <p:nvSpPr>
          <p:cNvPr id="3" name="Espace réservé du contenu 2"/>
          <p:cNvSpPr>
            <a:spLocks noGrp="1"/>
          </p:cNvSpPr>
          <p:nvPr>
            <p:ph idx="1"/>
          </p:nvPr>
        </p:nvSpPr>
        <p:spPr/>
        <p:txBody>
          <a:bodyPr>
            <a:normAutofit/>
          </a:bodyPr>
          <a:lstStyle/>
          <a:p>
            <a:pPr marL="0" indent="0">
              <a:buNone/>
            </a:pPr>
            <a:endParaRPr lang="fr-CH" dirty="0" smtClean="0">
              <a:latin typeface="Baskerville Old Face" panose="02020602080505020303" pitchFamily="18" charset="0"/>
            </a:endParaRPr>
          </a:p>
          <a:p>
            <a:pPr marL="0" indent="0" algn="just">
              <a:buNone/>
            </a:pPr>
            <a:r>
              <a:rPr lang="fr-CH" dirty="0" smtClean="0">
                <a:latin typeface="Baskerville Old Face" panose="02020602080505020303" pitchFamily="18" charset="0"/>
              </a:rPr>
              <a:t>Maintenant que l’on a réparti le bénéfice issu des AQ de l’union conjugale, il convient de compenser les créances </a:t>
            </a:r>
            <a:r>
              <a:rPr lang="fr-CH" u="sng" dirty="0" smtClean="0">
                <a:latin typeface="Baskerville Old Face" panose="02020602080505020303" pitchFamily="18" charset="0"/>
              </a:rPr>
              <a:t>entre</a:t>
            </a:r>
            <a:r>
              <a:rPr lang="fr-CH" dirty="0" smtClean="0">
                <a:latin typeface="Baskerville Old Face" panose="02020602080505020303" pitchFamily="18" charset="0"/>
              </a:rPr>
              <a:t> époux afin de déterminer l’état final des biens de chacun.</a:t>
            </a:r>
          </a:p>
          <a:p>
            <a:pPr marL="0" indent="0" algn="just">
              <a:buNone/>
            </a:pPr>
            <a:r>
              <a:rPr lang="fr-CH" b="1" u="sng" dirty="0" smtClean="0">
                <a:latin typeface="Baskerville Old Face" panose="02020602080505020303" pitchFamily="18" charset="0"/>
              </a:rPr>
              <a:t>Attention :</a:t>
            </a:r>
            <a:r>
              <a:rPr lang="fr-CH" dirty="0" smtClean="0">
                <a:latin typeface="Baskerville Old Face" panose="02020602080505020303" pitchFamily="18" charset="0"/>
              </a:rPr>
              <a:t> </a:t>
            </a:r>
            <a:r>
              <a:rPr lang="fr-CH" b="1" dirty="0" smtClean="0">
                <a:latin typeface="Baskerville Old Face" panose="02020602080505020303" pitchFamily="18" charset="0"/>
              </a:rPr>
              <a:t>ce n’est pas parce que l’on a déjà comptabilité le calcul des créances variables dans le tableau du bénéfice de l’union conjugale que l’on a réellement compensé/payé les dettes entre époux. Il ne s’agissait que d’une opération comptable pour déterminer le partage des AQ entre époux.</a:t>
            </a:r>
            <a:endParaRPr lang="fr-CH" dirty="0">
              <a:latin typeface="Baskerville Old Face" panose="02020602080505020303" pitchFamily="18" charset="0"/>
            </a:endParaRPr>
          </a:p>
          <a:p>
            <a:pPr marL="0" indent="0" algn="just">
              <a:buNone/>
            </a:pPr>
            <a:r>
              <a:rPr lang="fr-CH" dirty="0" smtClean="0">
                <a:latin typeface="Baskerville Old Face" panose="02020602080505020303" pitchFamily="18" charset="0"/>
              </a:rPr>
              <a:t>Dans l’exemple qui précède, il s’agira des créances variables (CV).</a:t>
            </a:r>
          </a:p>
          <a:p>
            <a:pPr marL="0" indent="0">
              <a:buNone/>
            </a:pPr>
            <a:endParaRPr lang="fr-CH" dirty="0">
              <a:latin typeface="Baskerville Old Face" panose="02020602080505020303" pitchFamily="18" charset="0"/>
            </a:endParaRPr>
          </a:p>
        </p:txBody>
      </p:sp>
      <p:sp>
        <p:nvSpPr>
          <p:cNvPr id="5" name="Espace réservé du numéro de diapositive 4"/>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19</a:t>
            </a:fld>
            <a:endParaRPr lang="fr-CH" dirty="0">
              <a:latin typeface="Baskerville Old Face" panose="02020602080505020303" pitchFamily="18" charset="0"/>
            </a:endParaRPr>
          </a:p>
        </p:txBody>
      </p:sp>
    </p:spTree>
    <p:extLst>
      <p:ext uri="{BB962C8B-B14F-4D97-AF65-F5344CB8AC3E}">
        <p14:creationId xmlns:p14="http://schemas.microsoft.com/office/powerpoint/2010/main" val="2029444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pPr algn="l" defTabSz="1216152">
              <a:lnSpc>
                <a:spcPct val="85000"/>
              </a:lnSpc>
              <a:spcBef>
                <a:spcPts val="0"/>
              </a:spcBef>
              <a:buNone/>
            </a:pPr>
            <a:r>
              <a:rPr lang="fr-FR" sz="4800" b="1" i="0" baseline="0" dirty="0" smtClean="0">
                <a:solidFill>
                  <a:srgbClr val="374C81"/>
                </a:solidFill>
                <a:latin typeface="Baskerville Old Face" panose="02020602080505020303" pitchFamily="18" charset="0"/>
              </a:rPr>
              <a:t>Plan</a:t>
            </a:r>
            <a:endParaRPr lang="fr-FR" sz="4800" b="1" i="0" baseline="0" dirty="0">
              <a:solidFill>
                <a:srgbClr val="374C81"/>
              </a:solidFill>
              <a:latin typeface="Baskerville Old Face" panose="02020602080505020303" pitchFamily="18" charset="0"/>
            </a:endParaRPr>
          </a:p>
        </p:txBody>
      </p:sp>
      <p:sp>
        <p:nvSpPr>
          <p:cNvPr id="14" name="Content Placeholder 13"/>
          <p:cNvSpPr>
            <a:spLocks noGrp="1"/>
          </p:cNvSpPr>
          <p:nvPr>
            <p:ph idx="1"/>
          </p:nvPr>
        </p:nvSpPr>
        <p:spPr/>
        <p:txBody>
          <a:bodyPr>
            <a:normAutofit/>
          </a:bodyPr>
          <a:lstStyle/>
          <a:p>
            <a:pPr marL="804863" indent="-804863" algn="l" defTabSz="1216152">
              <a:lnSpc>
                <a:spcPct val="95000"/>
              </a:lnSpc>
              <a:spcBef>
                <a:spcPts val="1866"/>
              </a:spcBef>
              <a:buClr>
                <a:srgbClr val="374C81"/>
              </a:buClr>
              <a:buSzPct val="100000"/>
              <a:buFont typeface="+mj-lt"/>
              <a:buAutoNum type="romanUcPeriod"/>
            </a:pPr>
            <a:r>
              <a:rPr lang="fr-FR" sz="2800" b="0" i="0" dirty="0" smtClean="0">
                <a:solidFill>
                  <a:srgbClr val="374C81"/>
                </a:solidFill>
                <a:latin typeface="Baskerville Old Face" panose="02020602080505020303" pitchFamily="18" charset="0"/>
              </a:rPr>
              <a:t>Introduction</a:t>
            </a:r>
          </a:p>
          <a:p>
            <a:pPr marL="804863" indent="-804863" algn="l" defTabSz="1216152">
              <a:lnSpc>
                <a:spcPct val="95000"/>
              </a:lnSpc>
              <a:spcBef>
                <a:spcPts val="1866"/>
              </a:spcBef>
              <a:buClr>
                <a:srgbClr val="374C81"/>
              </a:buClr>
              <a:buSzPct val="100000"/>
              <a:buFont typeface="+mj-lt"/>
              <a:buAutoNum type="romanUcPeriod"/>
            </a:pPr>
            <a:r>
              <a:rPr lang="fr-FR" sz="2800" b="0" i="0" dirty="0" smtClean="0">
                <a:solidFill>
                  <a:srgbClr val="374C81"/>
                </a:solidFill>
                <a:latin typeface="Baskerville Old Face" panose="02020602080505020303" pitchFamily="18" charset="0"/>
              </a:rPr>
              <a:t>Liquidation du régime matrimonial (marche à suivre)</a:t>
            </a:r>
          </a:p>
          <a:p>
            <a:pPr marL="804863" indent="-804863" algn="l" defTabSz="1216152">
              <a:lnSpc>
                <a:spcPct val="95000"/>
              </a:lnSpc>
              <a:spcBef>
                <a:spcPts val="1866"/>
              </a:spcBef>
              <a:buClr>
                <a:srgbClr val="374C81"/>
              </a:buClr>
              <a:buSzPct val="100000"/>
              <a:buFont typeface="+mj-lt"/>
              <a:buAutoNum type="romanUcPeriod"/>
            </a:pPr>
            <a:r>
              <a:rPr lang="fr-FR" sz="2800" dirty="0" smtClean="0">
                <a:solidFill>
                  <a:srgbClr val="374C81"/>
                </a:solidFill>
                <a:latin typeface="Baskerville Old Face" panose="02020602080505020303" pitchFamily="18" charset="0"/>
              </a:rPr>
              <a:t>Liquidation de la succession (marche à suivre)</a:t>
            </a:r>
            <a:endParaRPr lang="fr-FR" sz="2800" b="0" i="0" dirty="0" smtClean="0">
              <a:solidFill>
                <a:srgbClr val="374C81"/>
              </a:solidFill>
              <a:latin typeface="Baskerville Old Face" panose="02020602080505020303" pitchFamily="18" charset="0"/>
            </a:endParaRPr>
          </a:p>
          <a:p>
            <a:pPr marL="804863" indent="-804863" algn="l" defTabSz="1216152">
              <a:lnSpc>
                <a:spcPct val="95000"/>
              </a:lnSpc>
              <a:spcBef>
                <a:spcPts val="1866"/>
              </a:spcBef>
              <a:buClr>
                <a:srgbClr val="374C81"/>
              </a:buClr>
              <a:buSzPct val="100000"/>
              <a:buFont typeface="+mj-lt"/>
              <a:buAutoNum type="romanUcPeriod"/>
            </a:pPr>
            <a:r>
              <a:rPr lang="fr-FR" sz="2800" b="0" i="0" dirty="0" smtClean="0">
                <a:solidFill>
                  <a:srgbClr val="374C81"/>
                </a:solidFill>
                <a:latin typeface="Baskerville Old Face" panose="02020602080505020303" pitchFamily="18" charset="0"/>
              </a:rPr>
              <a:t>Conclusion / Questions</a:t>
            </a:r>
            <a:endParaRPr lang="fr-FR" sz="2800" b="0" i="0" dirty="0">
              <a:solidFill>
                <a:srgbClr val="374C81"/>
              </a:solidFill>
              <a:latin typeface="Baskerville Old Face" panose="02020602080505020303" pitchFamily="18" charset="0"/>
            </a:endParaRPr>
          </a:p>
        </p:txBody>
      </p:sp>
      <p:sp>
        <p:nvSpPr>
          <p:cNvPr id="3" name="Espace réservé du numéro de diapositive 2"/>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2</a:t>
            </a:fld>
            <a:endParaRPr lang="fr-CH" dirty="0">
              <a:latin typeface="Baskerville Old Face" panose="02020602080505020303" pitchFamily="18" charset="0"/>
            </a:endParaRPr>
          </a:p>
        </p:txBody>
      </p:sp>
    </p:spTree>
    <p:extLst>
      <p:ext uri="{BB962C8B-B14F-4D97-AF65-F5344CB8AC3E}">
        <p14:creationId xmlns:p14="http://schemas.microsoft.com/office/powerpoint/2010/main" val="3065425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	Liquidation du régime matrimonial</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E.	Compensation des créances entre époux</a:t>
            </a:r>
            <a:endParaRPr lang="fr-CH" sz="3200" b="1" dirty="0">
              <a:latin typeface="Baskerville Old Face" panose="02020602080505020303" pitchFamily="18" charset="0"/>
            </a:endParaRPr>
          </a:p>
        </p:txBody>
      </p:sp>
      <p:sp>
        <p:nvSpPr>
          <p:cNvPr id="3" name="Espace réservé du contenu 2"/>
          <p:cNvSpPr>
            <a:spLocks noGrp="1"/>
          </p:cNvSpPr>
          <p:nvPr>
            <p:ph idx="1"/>
          </p:nvPr>
        </p:nvSpPr>
        <p:spPr/>
        <p:txBody>
          <a:bodyPr>
            <a:normAutofit/>
          </a:bodyPr>
          <a:lstStyle/>
          <a:p>
            <a:pPr marL="0" indent="0">
              <a:buNone/>
            </a:pPr>
            <a:endParaRPr lang="fr-CH" dirty="0" smtClean="0">
              <a:latin typeface="Baskerville Old Face" panose="02020602080505020303" pitchFamily="18" charset="0"/>
            </a:endParaRPr>
          </a:p>
          <a:p>
            <a:pPr marL="0" indent="0">
              <a:buNone/>
            </a:pPr>
            <a:endParaRPr lang="fr-CH" dirty="0" smtClean="0">
              <a:latin typeface="Baskerville Old Face" panose="02020602080505020303" pitchFamily="18" charset="0"/>
            </a:endParaRPr>
          </a:p>
          <a:p>
            <a:pPr marL="541338" indent="-541338" algn="just">
              <a:buFont typeface="Wingdings" panose="05000000000000000000" pitchFamily="2" charset="2"/>
              <a:buChar char="v"/>
            </a:pPr>
            <a:r>
              <a:rPr lang="fr-CH" b="1" dirty="0" smtClean="0">
                <a:latin typeface="Baskerville Old Face" panose="02020602080505020303" pitchFamily="18" charset="0"/>
              </a:rPr>
              <a:t>AQ nets de Monsieur :</a:t>
            </a:r>
            <a:r>
              <a:rPr lang="fr-CH" dirty="0" smtClean="0">
                <a:latin typeface="Baskerville Old Face" panose="02020602080505020303" pitchFamily="18" charset="0"/>
              </a:rPr>
              <a:t> 1’100’000.- (AQ) = 1’100’000.-</a:t>
            </a:r>
          </a:p>
          <a:p>
            <a:pPr marL="541338" indent="-541338" algn="just">
              <a:buFont typeface="Wingdings" panose="05000000000000000000" pitchFamily="2" charset="2"/>
              <a:buChar char="v"/>
            </a:pPr>
            <a:r>
              <a:rPr lang="fr-CH" b="1" dirty="0" smtClean="0">
                <a:latin typeface="Baskerville Old Face" panose="02020602080505020303" pitchFamily="18" charset="0"/>
              </a:rPr>
              <a:t>AQ nets de Madame :</a:t>
            </a:r>
            <a:r>
              <a:rPr lang="fr-CH" dirty="0" smtClean="0">
                <a:latin typeface="Baskerville Old Face" panose="02020602080505020303" pitchFamily="18" charset="0"/>
              </a:rPr>
              <a:t> 1’100’000.- (AQ) = 1’100’000.-</a:t>
            </a:r>
          </a:p>
        </p:txBody>
      </p:sp>
      <p:sp>
        <p:nvSpPr>
          <p:cNvPr id="5" name="Espace réservé du numéro de diapositive 4"/>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20</a:t>
            </a:fld>
            <a:endParaRPr lang="fr-CH" dirty="0">
              <a:latin typeface="Baskerville Old Face" panose="02020602080505020303" pitchFamily="18" charset="0"/>
            </a:endParaRPr>
          </a:p>
        </p:txBody>
      </p:sp>
    </p:spTree>
    <p:extLst>
      <p:ext uri="{BB962C8B-B14F-4D97-AF65-F5344CB8AC3E}">
        <p14:creationId xmlns:p14="http://schemas.microsoft.com/office/powerpoint/2010/main" val="1676478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	Liquidation du régime matrimonial</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E.	Compensation des créances entre époux</a:t>
            </a:r>
            <a:endParaRPr lang="fr-CH" sz="3200" b="1" dirty="0">
              <a:latin typeface="Baskerville Old Face" panose="02020602080505020303" pitchFamily="18" charset="0"/>
            </a:endParaRPr>
          </a:p>
        </p:txBody>
      </p:sp>
      <p:sp>
        <p:nvSpPr>
          <p:cNvPr id="3" name="Espace réservé du contenu 2"/>
          <p:cNvSpPr>
            <a:spLocks noGrp="1"/>
          </p:cNvSpPr>
          <p:nvPr>
            <p:ph idx="1"/>
          </p:nvPr>
        </p:nvSpPr>
        <p:spPr>
          <a:xfrm>
            <a:off x="1098788" y="1628800"/>
            <a:ext cx="10157354" cy="4535512"/>
          </a:xfrm>
        </p:spPr>
        <p:txBody>
          <a:bodyPr>
            <a:normAutofit fontScale="92500" lnSpcReduction="20000"/>
          </a:bodyPr>
          <a:lstStyle/>
          <a:p>
            <a:pPr marL="0" indent="0">
              <a:buNone/>
            </a:pPr>
            <a:endParaRPr lang="fr-CH" dirty="0" smtClean="0">
              <a:latin typeface="Baskerville Old Face" panose="02020602080505020303" pitchFamily="18" charset="0"/>
            </a:endParaRPr>
          </a:p>
          <a:p>
            <a:pPr marL="541338" indent="-541338" algn="just">
              <a:buFont typeface="Wingdings" panose="05000000000000000000" pitchFamily="2" charset="2"/>
              <a:buChar char="v"/>
            </a:pPr>
            <a:r>
              <a:rPr lang="fr-CH" sz="2000" dirty="0" smtClean="0">
                <a:latin typeface="Baskerville Old Face" panose="02020602080505020303" pitchFamily="18" charset="0"/>
              </a:rPr>
              <a:t>Ainsi, il reste aux passifs des époux :</a:t>
            </a:r>
          </a:p>
          <a:p>
            <a:pPr algn="just">
              <a:buFont typeface="Wingdings" panose="05000000000000000000" pitchFamily="2" charset="2"/>
              <a:buChar char="v"/>
            </a:pPr>
            <a:endParaRPr lang="fr-CH" dirty="0">
              <a:latin typeface="Baskerville Old Face" panose="02020602080505020303" pitchFamily="18" charset="0"/>
            </a:endParaRPr>
          </a:p>
          <a:p>
            <a:pPr algn="just">
              <a:buFont typeface="Wingdings" panose="05000000000000000000" pitchFamily="2" charset="2"/>
              <a:buChar char="v"/>
            </a:pPr>
            <a:endParaRPr lang="fr-CH" dirty="0" smtClean="0">
              <a:latin typeface="Baskerville Old Face" panose="02020602080505020303" pitchFamily="18" charset="0"/>
            </a:endParaRPr>
          </a:p>
          <a:p>
            <a:pPr algn="just">
              <a:buFont typeface="Wingdings" panose="05000000000000000000" pitchFamily="2" charset="2"/>
              <a:buChar char="v"/>
            </a:pPr>
            <a:endParaRPr lang="fr-CH" dirty="0">
              <a:latin typeface="Baskerville Old Face" panose="02020602080505020303" pitchFamily="18" charset="0"/>
            </a:endParaRPr>
          </a:p>
          <a:p>
            <a:pPr algn="just">
              <a:buFont typeface="Wingdings" panose="05000000000000000000" pitchFamily="2" charset="2"/>
              <a:buChar char="v"/>
            </a:pPr>
            <a:endParaRPr lang="fr-CH" dirty="0" smtClean="0">
              <a:latin typeface="Baskerville Old Face" panose="02020602080505020303" pitchFamily="18" charset="0"/>
            </a:endParaRPr>
          </a:p>
          <a:p>
            <a:pPr algn="just">
              <a:buFont typeface="Wingdings" panose="05000000000000000000" pitchFamily="2" charset="2"/>
              <a:buChar char="v"/>
            </a:pPr>
            <a:endParaRPr lang="fr-CH" dirty="0">
              <a:latin typeface="Baskerville Old Face" panose="02020602080505020303" pitchFamily="18" charset="0"/>
            </a:endParaRPr>
          </a:p>
          <a:p>
            <a:pPr marL="541338" indent="-541338" algn="just">
              <a:buFont typeface="Wingdings" panose="05000000000000000000" pitchFamily="2" charset="2"/>
              <a:buChar char="v"/>
            </a:pPr>
            <a:r>
              <a:rPr lang="fr-CH" sz="2000" dirty="0" smtClean="0">
                <a:latin typeface="Baskerville Old Face" panose="02020602080505020303" pitchFamily="18" charset="0"/>
              </a:rPr>
              <a:t>Il n’y a aucune créance à compenser entre les époux. La D(CV) est une créance d’AQ à AQ qui a déjà fait l’objet de compensation dans la répartition du bénéfice de l’union conjugale. Si cette dette d’AQ correspondait à une créance sur les BP de l’autre époux, alors il y aurait lieu de compenser une telle créance à la fin de la liquidation du régime.</a:t>
            </a:r>
          </a:p>
          <a:p>
            <a:pPr marL="0" indent="0" algn="just">
              <a:buNone/>
            </a:pPr>
            <a:endParaRPr lang="fr-CH" dirty="0" smtClean="0">
              <a:latin typeface="Baskerville Old Face" panose="02020602080505020303" pitchFamily="18" charset="0"/>
            </a:endParaRPr>
          </a:p>
        </p:txBody>
      </p:sp>
      <p:graphicFrame>
        <p:nvGraphicFramePr>
          <p:cNvPr id="6" name="Tableau 5"/>
          <p:cNvGraphicFramePr>
            <a:graphicFrameLocks noGrp="1"/>
          </p:cNvGraphicFramePr>
          <p:nvPr>
            <p:extLst>
              <p:ext uri="{D42A27DB-BD31-4B8C-83A1-F6EECF244321}">
                <p14:modId xmlns:p14="http://schemas.microsoft.com/office/powerpoint/2010/main" val="4132647645"/>
              </p:ext>
            </p:extLst>
          </p:nvPr>
        </p:nvGraphicFramePr>
        <p:xfrm>
          <a:off x="2057638" y="2708920"/>
          <a:ext cx="9217025" cy="2392680"/>
        </p:xfrm>
        <a:graphic>
          <a:graphicData uri="http://schemas.openxmlformats.org/drawingml/2006/table">
            <a:tbl>
              <a:tblPr firstRow="1" bandRow="1">
                <a:tableStyleId>{2D5ABB26-0587-4C30-8999-92F81FD0307C}</a:tableStyleId>
              </a:tblPr>
              <a:tblGrid>
                <a:gridCol w="1368152"/>
                <a:gridCol w="7848873"/>
              </a:tblGrid>
              <a:tr h="370840">
                <a:tc>
                  <a:txBody>
                    <a:bodyPr/>
                    <a:lstStyle/>
                    <a:p>
                      <a:r>
                        <a:rPr lang="fr-CH" sz="1900" dirty="0" smtClean="0">
                          <a:latin typeface="Baskerville Old Face" panose="02020602080505020303" pitchFamily="18" charset="0"/>
                        </a:rPr>
                        <a:t>Monsieur :</a:t>
                      </a:r>
                      <a:endParaRPr lang="fr-CH" sz="1900" dirty="0">
                        <a:latin typeface="Baskerville Old Face" panose="02020602080505020303" pitchFamily="18" charset="0"/>
                      </a:endParaRPr>
                    </a:p>
                  </a:txBody>
                  <a:tcPr/>
                </a:tc>
                <a:tc>
                  <a:txBody>
                    <a:bodyPr/>
                    <a:lstStyle/>
                    <a:p>
                      <a:r>
                        <a:rPr lang="fr-CH" sz="1900" dirty="0" smtClean="0">
                          <a:latin typeface="Baskerville Old Face" panose="02020602080505020303" pitchFamily="18" charset="0"/>
                        </a:rPr>
                        <a:t>- ½</a:t>
                      </a:r>
                      <a:r>
                        <a:rPr lang="fr-CH" sz="1900" baseline="0" dirty="0" smtClean="0">
                          <a:latin typeface="Baskerville Old Face" panose="02020602080505020303" pitchFamily="18" charset="0"/>
                        </a:rPr>
                        <a:t> dette hypothécaire (500’000.-) en </a:t>
                      </a:r>
                      <a:r>
                        <a:rPr lang="fr-CH" sz="1900" baseline="0" dirty="0" err="1" smtClean="0">
                          <a:latin typeface="Baskerville Old Face" panose="02020602080505020303" pitchFamily="18" charset="0"/>
                        </a:rPr>
                        <a:t>fav</a:t>
                      </a:r>
                      <a:r>
                        <a:rPr lang="fr-CH" sz="1900" baseline="0" dirty="0" smtClean="0">
                          <a:latin typeface="Baskerville Old Face" panose="02020602080505020303" pitchFamily="18" charset="0"/>
                        </a:rPr>
                        <a:t>. de la banque ;</a:t>
                      </a:r>
                      <a:endParaRPr lang="fr-CH" sz="1900" dirty="0">
                        <a:latin typeface="Baskerville Old Face" panose="02020602080505020303" pitchFamily="18" charset="0"/>
                      </a:endParaRPr>
                    </a:p>
                  </a:txBody>
                  <a:tcPr/>
                </a:tc>
              </a:tr>
              <a:tr h="370840">
                <a:tc>
                  <a:txBody>
                    <a:bodyPr/>
                    <a:lstStyle/>
                    <a:p>
                      <a:endParaRPr lang="fr-CH" sz="1900" dirty="0">
                        <a:latin typeface="Baskerville Old Face" panose="02020602080505020303" pitchFamily="18" charset="0"/>
                      </a:endParaRPr>
                    </a:p>
                  </a:txBody>
                  <a:tcPr/>
                </a:tc>
                <a:tc>
                  <a:txBody>
                    <a:bodyPr/>
                    <a:lstStyle/>
                    <a:p>
                      <a:pPr marL="342900" indent="-342900">
                        <a:buFontTx/>
                        <a:buChar char="-"/>
                      </a:pPr>
                      <a:r>
                        <a:rPr lang="fr-CH" sz="1900" dirty="0" smtClean="0">
                          <a:solidFill>
                            <a:schemeClr val="tx1"/>
                          </a:solidFill>
                          <a:latin typeface="Baskerville Old Face" panose="02020602080505020303" pitchFamily="18" charset="0"/>
                        </a:rPr>
                        <a:t>D(CV) </a:t>
                      </a:r>
                      <a:r>
                        <a:rPr lang="fr-CH" sz="1900" baseline="0" dirty="0" smtClean="0">
                          <a:solidFill>
                            <a:schemeClr val="tx1"/>
                          </a:solidFill>
                          <a:latin typeface="Baskerville Old Face" panose="02020602080505020303" pitchFamily="18" charset="0"/>
                        </a:rPr>
                        <a:t>en </a:t>
                      </a:r>
                      <a:r>
                        <a:rPr lang="fr-CH" sz="1900" baseline="0" dirty="0" err="1" smtClean="0">
                          <a:solidFill>
                            <a:schemeClr val="tx1"/>
                          </a:solidFill>
                          <a:latin typeface="Baskerville Old Face" panose="02020602080505020303" pitchFamily="18" charset="0"/>
                        </a:rPr>
                        <a:t>fav</a:t>
                      </a:r>
                      <a:r>
                        <a:rPr lang="fr-CH" sz="1900" baseline="0" dirty="0" smtClean="0">
                          <a:solidFill>
                            <a:schemeClr val="tx1"/>
                          </a:solidFill>
                          <a:latin typeface="Baskerville Old Face" panose="02020602080505020303" pitchFamily="18" charset="0"/>
                        </a:rPr>
                        <a:t>. de son épouse (150’000.-)</a:t>
                      </a:r>
                    </a:p>
                    <a:p>
                      <a:pPr marL="342900" indent="-342900">
                        <a:buFontTx/>
                        <a:buChar char="-"/>
                      </a:pPr>
                      <a:r>
                        <a:rPr lang="fr-CH" sz="1900" b="1" baseline="0" dirty="0" smtClean="0">
                          <a:solidFill>
                            <a:schemeClr val="tx1"/>
                          </a:solidFill>
                          <a:latin typeface="Baskerville Old Face" panose="02020602080505020303" pitchFamily="18" charset="0"/>
                        </a:rPr>
                        <a:t>La dette matrimoniale (250’000)</a:t>
                      </a:r>
                      <a:endParaRPr lang="fr-CH" sz="1900" b="1" dirty="0">
                        <a:solidFill>
                          <a:srgbClr val="C00000"/>
                        </a:solidFill>
                        <a:latin typeface="Baskerville Old Face" panose="02020602080505020303" pitchFamily="18" charset="0"/>
                      </a:endParaRPr>
                    </a:p>
                  </a:txBody>
                  <a:tcPr/>
                </a:tc>
              </a:tr>
              <a:tr h="370840">
                <a:tc>
                  <a:txBody>
                    <a:bodyPr/>
                    <a:lstStyle/>
                    <a:p>
                      <a:r>
                        <a:rPr lang="fr-CH" sz="1900" dirty="0" smtClean="0">
                          <a:latin typeface="Baskerville Old Face" panose="02020602080505020303" pitchFamily="18" charset="0"/>
                        </a:rPr>
                        <a:t>Madame</a:t>
                      </a:r>
                      <a:r>
                        <a:rPr lang="fr-CH" sz="1900" baseline="0" dirty="0" smtClean="0">
                          <a:latin typeface="Baskerville Old Face" panose="02020602080505020303" pitchFamily="18" charset="0"/>
                        </a:rPr>
                        <a:t> :</a:t>
                      </a:r>
                      <a:endParaRPr lang="fr-CH" sz="1900" dirty="0">
                        <a:latin typeface="Baskerville Old Face" panose="02020602080505020303" pitchFamily="18" charset="0"/>
                      </a:endParaRPr>
                    </a:p>
                  </a:txBody>
                  <a:tcPr/>
                </a:tc>
                <a:tc>
                  <a:txBody>
                    <a:bodyPr/>
                    <a:lstStyle/>
                    <a:p>
                      <a:r>
                        <a:rPr lang="fr-CH" sz="1900" dirty="0" smtClean="0">
                          <a:latin typeface="Baskerville Old Face" panose="02020602080505020303" pitchFamily="18" charset="0"/>
                        </a:rPr>
                        <a:t>- ½ dette hypothécaire (500’000.-) en </a:t>
                      </a:r>
                      <a:r>
                        <a:rPr lang="fr-CH" sz="1900" dirty="0" err="1" smtClean="0">
                          <a:latin typeface="Baskerville Old Face" panose="02020602080505020303" pitchFamily="18" charset="0"/>
                        </a:rPr>
                        <a:t>fav</a:t>
                      </a:r>
                      <a:r>
                        <a:rPr lang="fr-CH" sz="1900" dirty="0" smtClean="0">
                          <a:latin typeface="Baskerville Old Face" panose="02020602080505020303" pitchFamily="18" charset="0"/>
                        </a:rPr>
                        <a:t>. de la banque ;</a:t>
                      </a:r>
                      <a:endParaRPr lang="fr-CH" sz="1900" dirty="0">
                        <a:latin typeface="Baskerville Old Face" panose="02020602080505020303" pitchFamily="18" charset="0"/>
                      </a:endParaRPr>
                    </a:p>
                  </a:txBody>
                  <a:tcPr/>
                </a:tc>
              </a:tr>
              <a:tr h="370840">
                <a:tc>
                  <a:txBody>
                    <a:bodyPr/>
                    <a:lstStyle/>
                    <a:p>
                      <a:endParaRPr lang="fr-CH" sz="1900">
                        <a:latin typeface="Baskerville Old Face" panose="02020602080505020303" pitchFamily="18" charset="0"/>
                      </a:endParaRPr>
                    </a:p>
                  </a:txBody>
                  <a:tcPr/>
                </a:tc>
                <a:tc>
                  <a:txBody>
                    <a:bodyPr/>
                    <a:lstStyle/>
                    <a:p>
                      <a:pPr algn="just"/>
                      <a:r>
                        <a:rPr lang="fr-CH" sz="1900" dirty="0" smtClean="0">
                          <a:solidFill>
                            <a:schemeClr val="tx1"/>
                          </a:solidFill>
                          <a:latin typeface="Baskerville Old Face" panose="02020602080505020303" pitchFamily="18" charset="0"/>
                        </a:rPr>
                        <a:t>-</a:t>
                      </a:r>
                      <a:r>
                        <a:rPr lang="fr-CH" sz="1900" baseline="0" dirty="0" smtClean="0">
                          <a:solidFill>
                            <a:schemeClr val="tx1"/>
                          </a:solidFill>
                          <a:latin typeface="Baskerville Old Face" panose="02020602080505020303" pitchFamily="18" charset="0"/>
                        </a:rPr>
                        <a:t>  D(RV) qui est une dette des BP en faveur des AQ, laquelle a déjà été reportée sur les bijoux lors du partage du bénéfice de l’union conjugale. Il s’agit d’une créance d’un patrimoine à un autre patrimoine au sein du même époux.</a:t>
                      </a:r>
                      <a:endParaRPr lang="fr-CH" sz="1900" dirty="0">
                        <a:solidFill>
                          <a:schemeClr val="tx1"/>
                        </a:solidFill>
                        <a:latin typeface="Baskerville Old Face" panose="02020602080505020303" pitchFamily="18" charset="0"/>
                      </a:endParaRPr>
                    </a:p>
                  </a:txBody>
                  <a:tcPr/>
                </a:tc>
              </a:tr>
            </a:tbl>
          </a:graphicData>
        </a:graphic>
      </p:graphicFrame>
      <p:sp>
        <p:nvSpPr>
          <p:cNvPr id="5" name="Espace réservé du numéro de diapositive 4"/>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21</a:t>
            </a:fld>
            <a:endParaRPr lang="fr-CH" dirty="0">
              <a:latin typeface="Baskerville Old Face" panose="02020602080505020303" pitchFamily="18" charset="0"/>
            </a:endParaRPr>
          </a:p>
        </p:txBody>
      </p:sp>
    </p:spTree>
    <p:extLst>
      <p:ext uri="{BB962C8B-B14F-4D97-AF65-F5344CB8AC3E}">
        <p14:creationId xmlns:p14="http://schemas.microsoft.com/office/powerpoint/2010/main" val="2307251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	Liquidation du régime matrimonial</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E.	Compensation des créances entre époux</a:t>
            </a:r>
            <a:endParaRPr lang="fr-CH" sz="3200" b="1" dirty="0">
              <a:latin typeface="Baskerville Old Face" panose="02020602080505020303" pitchFamily="18" charset="0"/>
            </a:endParaRPr>
          </a:p>
        </p:txBody>
      </p:sp>
      <p:sp>
        <p:nvSpPr>
          <p:cNvPr id="3" name="Espace réservé du contenu 2"/>
          <p:cNvSpPr>
            <a:spLocks noGrp="1"/>
          </p:cNvSpPr>
          <p:nvPr>
            <p:ph idx="1"/>
          </p:nvPr>
        </p:nvSpPr>
        <p:spPr/>
        <p:txBody>
          <a:bodyPr>
            <a:normAutofit fontScale="92500" lnSpcReduction="20000"/>
          </a:bodyPr>
          <a:lstStyle/>
          <a:p>
            <a:pPr marL="0" indent="0">
              <a:buNone/>
            </a:pPr>
            <a:endParaRPr lang="fr-CH" dirty="0" smtClean="0">
              <a:latin typeface="Baskerville Old Face" panose="02020602080505020303" pitchFamily="18" charset="0"/>
            </a:endParaRPr>
          </a:p>
          <a:p>
            <a:pPr marL="0" indent="0" algn="just">
              <a:buNone/>
            </a:pPr>
            <a:endParaRPr lang="fr-CH" sz="3400" b="1" dirty="0" smtClean="0">
              <a:latin typeface="Baskerville Old Face" panose="02020602080505020303" pitchFamily="18" charset="0"/>
            </a:endParaRPr>
          </a:p>
          <a:p>
            <a:pPr marL="0" indent="0" algn="just">
              <a:buNone/>
            </a:pPr>
            <a:r>
              <a:rPr lang="fr-CH" sz="3800" b="1" dirty="0" smtClean="0">
                <a:latin typeface="Baskerville Old Face" panose="02020602080505020303" pitchFamily="18" charset="0"/>
              </a:rPr>
              <a:t>Conséquence : au terme de la liquidation du régime matrimonial, les biens extants (BE) de Monsieur se montent à </a:t>
            </a:r>
            <a:r>
              <a:rPr lang="fr-CH" sz="3800" b="1" dirty="0">
                <a:latin typeface="Baskerville Old Face" panose="02020602080505020303" pitchFamily="18" charset="0"/>
              </a:rPr>
              <a:t>son décès </a:t>
            </a:r>
            <a:r>
              <a:rPr lang="fr-CH" sz="3800" b="1" dirty="0" smtClean="0">
                <a:latin typeface="Baskerville Old Face" panose="02020602080505020303" pitchFamily="18" charset="0"/>
              </a:rPr>
              <a:t>à : </a:t>
            </a:r>
          </a:p>
          <a:p>
            <a:pPr marL="896938" indent="-447675" algn="just">
              <a:buFont typeface="Wingdings" panose="05000000000000000000" pitchFamily="2" charset="2"/>
              <a:buChar char="v"/>
            </a:pPr>
            <a:r>
              <a:rPr lang="fr-CH" sz="3800" b="1" dirty="0" smtClean="0">
                <a:latin typeface="Baskerville Old Face" panose="02020602080505020303" pitchFamily="18" charset="0"/>
              </a:rPr>
              <a:t>2’000’000 (actifs) </a:t>
            </a:r>
          </a:p>
          <a:p>
            <a:pPr marL="896938" indent="-447675" algn="just">
              <a:buFont typeface="Wingdings" panose="05000000000000000000" pitchFamily="2" charset="2"/>
              <a:buChar char="v"/>
            </a:pPr>
            <a:r>
              <a:rPr lang="fr-CH" sz="3800" b="1" dirty="0" smtClean="0">
                <a:latin typeface="Baskerville Old Face" panose="02020602080505020303" pitchFamily="18" charset="0"/>
              </a:rPr>
              <a:t>- dettes (hypothécaire, créance </a:t>
            </a:r>
            <a:r>
              <a:rPr lang="fr-CH" sz="3800" b="1" dirty="0" err="1" smtClean="0">
                <a:latin typeface="Baskerville Old Face" panose="02020602080505020303" pitchFamily="18" charset="0"/>
              </a:rPr>
              <a:t>variale</a:t>
            </a:r>
            <a:r>
              <a:rPr lang="fr-CH" sz="3800" b="1" dirty="0" smtClean="0">
                <a:latin typeface="Baskerville Old Face" panose="02020602080505020303" pitchFamily="18" charset="0"/>
              </a:rPr>
              <a:t> et matrimoniale, soit 900’000).</a:t>
            </a:r>
          </a:p>
        </p:txBody>
      </p:sp>
      <p:sp>
        <p:nvSpPr>
          <p:cNvPr id="5" name="Espace réservé du numéro de diapositive 4"/>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22</a:t>
            </a:fld>
            <a:endParaRPr lang="fr-CH" dirty="0">
              <a:latin typeface="Baskerville Old Face" panose="02020602080505020303" pitchFamily="18" charset="0"/>
            </a:endParaRPr>
          </a:p>
        </p:txBody>
      </p:sp>
    </p:spTree>
    <p:extLst>
      <p:ext uri="{BB962C8B-B14F-4D97-AF65-F5344CB8AC3E}">
        <p14:creationId xmlns:p14="http://schemas.microsoft.com/office/powerpoint/2010/main" val="782578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17310" y="1556792"/>
            <a:ext cx="10157354" cy="4470400"/>
          </a:xfrm>
        </p:spPr>
        <p:txBody>
          <a:bodyPr>
            <a:normAutofit/>
          </a:bodyPr>
          <a:lstStyle/>
          <a:p>
            <a:pPr marL="0" indent="0" algn="just">
              <a:buNone/>
            </a:pPr>
            <a:endParaRPr lang="fr-CH" sz="3200" dirty="0">
              <a:latin typeface="Baskerville Old Face" panose="02020602080505020303" pitchFamily="18" charset="0"/>
            </a:endParaRPr>
          </a:p>
          <a:p>
            <a:pPr marL="0" indent="0" algn="just">
              <a:buNone/>
            </a:pPr>
            <a:endParaRPr lang="fr-CH" sz="2800" dirty="0" smtClean="0">
              <a:latin typeface="Baskerville Old Face" panose="02020602080505020303" pitchFamily="18" charset="0"/>
            </a:endParaRPr>
          </a:p>
          <a:p>
            <a:pPr marL="0" indent="0" algn="ctr">
              <a:buNone/>
            </a:pPr>
            <a:r>
              <a:rPr lang="fr-CH" sz="4800" b="1" dirty="0" smtClean="0">
                <a:latin typeface="Baskerville Old Face" panose="02020602080505020303" pitchFamily="18" charset="0"/>
              </a:rPr>
              <a:t>III.	Liquidation de la succession</a:t>
            </a:r>
            <a:endParaRPr lang="fr-CH" sz="4800" b="1" dirty="0">
              <a:latin typeface="Baskerville Old Face" panose="02020602080505020303" pitchFamily="18" charset="0"/>
            </a:endParaRPr>
          </a:p>
        </p:txBody>
      </p:sp>
      <p:sp>
        <p:nvSpPr>
          <p:cNvPr id="2" name="Espace réservé du numéro de diapositive 1"/>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23</a:t>
            </a:fld>
            <a:endParaRPr lang="fr-CH" dirty="0">
              <a:latin typeface="Baskerville Old Face" panose="02020602080505020303" pitchFamily="18" charset="0"/>
            </a:endParaRPr>
          </a:p>
        </p:txBody>
      </p:sp>
    </p:spTree>
    <p:extLst>
      <p:ext uri="{BB962C8B-B14F-4D97-AF65-F5344CB8AC3E}">
        <p14:creationId xmlns:p14="http://schemas.microsoft.com/office/powerpoint/2010/main" val="2854744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III.	Liquidation de la succession</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	Vue d’ensemble</a:t>
            </a:r>
            <a:endParaRPr lang="fr-CH" sz="3200" b="1" dirty="0">
              <a:latin typeface="Baskerville Old Face" panose="02020602080505020303" pitchFamily="18" charset="0"/>
            </a:endParaRPr>
          </a:p>
        </p:txBody>
      </p:sp>
      <p:sp>
        <p:nvSpPr>
          <p:cNvPr id="3" name="Espace réservé du contenu 2"/>
          <p:cNvSpPr>
            <a:spLocks noGrp="1"/>
          </p:cNvSpPr>
          <p:nvPr>
            <p:ph idx="1"/>
          </p:nvPr>
        </p:nvSpPr>
        <p:spPr/>
        <p:txBody>
          <a:bodyPr>
            <a:normAutofit/>
          </a:bodyPr>
          <a:lstStyle/>
          <a:p>
            <a:pPr marL="896938" indent="-896938">
              <a:buFont typeface="+mj-lt"/>
              <a:buAutoNum type="alphaUcPeriod"/>
            </a:pPr>
            <a:endParaRPr lang="fr-CH" sz="2800" dirty="0" smtClean="0">
              <a:latin typeface="Baskerville Old Face" panose="02020602080505020303" pitchFamily="18" charset="0"/>
            </a:endParaRPr>
          </a:p>
          <a:p>
            <a:pPr marL="896938" indent="-896938">
              <a:buFont typeface="+mj-lt"/>
              <a:buAutoNum type="alphaUcPeriod"/>
            </a:pPr>
            <a:r>
              <a:rPr lang="fr-CH" sz="2800" dirty="0" smtClean="0">
                <a:latin typeface="Baskerville Old Face" panose="02020602080505020303" pitchFamily="18" charset="0"/>
              </a:rPr>
              <a:t>6 principes du système des parentèles (rappel)</a:t>
            </a:r>
          </a:p>
          <a:p>
            <a:pPr marL="896938" indent="-896938">
              <a:buFont typeface="+mj-lt"/>
              <a:buAutoNum type="alphaUcPeriod"/>
            </a:pPr>
            <a:r>
              <a:rPr lang="fr-CH" sz="2800" dirty="0" smtClean="0">
                <a:latin typeface="Baskerville Old Face" panose="02020602080505020303" pitchFamily="18" charset="0"/>
              </a:rPr>
              <a:t>Masse à partager</a:t>
            </a:r>
          </a:p>
          <a:p>
            <a:pPr marL="896938" indent="-896938">
              <a:buFont typeface="+mj-lt"/>
              <a:buAutoNum type="alphaUcPeriod"/>
            </a:pPr>
            <a:r>
              <a:rPr lang="fr-CH" sz="2800" dirty="0" smtClean="0">
                <a:latin typeface="Baskerville Old Face" panose="02020602080505020303" pitchFamily="18" charset="0"/>
              </a:rPr>
              <a:t>Parts héréditaires</a:t>
            </a:r>
          </a:p>
          <a:p>
            <a:pPr marL="896938" indent="-896938">
              <a:buFont typeface="+mj-lt"/>
              <a:buAutoNum type="alphaUcPeriod"/>
            </a:pPr>
            <a:r>
              <a:rPr lang="fr-CH" sz="2800" dirty="0" smtClean="0">
                <a:latin typeface="Baskerville Old Face" panose="02020602080505020303" pitchFamily="18" charset="0"/>
              </a:rPr>
              <a:t>Contrôle des réserves héréditaires</a:t>
            </a:r>
          </a:p>
          <a:p>
            <a:pPr marL="896938" indent="-896938">
              <a:buFont typeface="+mj-lt"/>
              <a:buAutoNum type="alphaUcPeriod"/>
            </a:pPr>
            <a:r>
              <a:rPr lang="fr-CH" sz="2800" dirty="0" smtClean="0">
                <a:latin typeface="Baskerville Old Face" panose="02020602080505020303" pitchFamily="18" charset="0"/>
              </a:rPr>
              <a:t>Réduction (éventuelle)</a:t>
            </a:r>
          </a:p>
          <a:p>
            <a:pPr marL="896938" indent="-896938">
              <a:buFont typeface="+mj-lt"/>
              <a:buAutoNum type="alphaUcPeriod"/>
            </a:pPr>
            <a:r>
              <a:rPr lang="fr-CH" sz="2800" dirty="0" smtClean="0">
                <a:latin typeface="Baskerville Old Face" panose="02020602080505020303" pitchFamily="18" charset="0"/>
              </a:rPr>
              <a:t>Partage</a:t>
            </a:r>
            <a:endParaRPr lang="fr-CH" sz="2800" dirty="0">
              <a:latin typeface="Baskerville Old Face" panose="02020602080505020303" pitchFamily="18" charset="0"/>
            </a:endParaRPr>
          </a:p>
        </p:txBody>
      </p:sp>
      <p:sp>
        <p:nvSpPr>
          <p:cNvPr id="5" name="Espace réservé du numéro de diapositive 4"/>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24</a:t>
            </a:fld>
            <a:endParaRPr lang="fr-CH" dirty="0">
              <a:latin typeface="Baskerville Old Face" panose="02020602080505020303" pitchFamily="18" charset="0"/>
            </a:endParaRPr>
          </a:p>
        </p:txBody>
      </p:sp>
    </p:spTree>
    <p:extLst>
      <p:ext uri="{BB962C8B-B14F-4D97-AF65-F5344CB8AC3E}">
        <p14:creationId xmlns:p14="http://schemas.microsoft.com/office/powerpoint/2010/main" val="3245516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defTabSz="896938">
              <a:spcBef>
                <a:spcPts val="0"/>
              </a:spcBef>
            </a:pPr>
            <a:r>
              <a:rPr lang="fr-CH" sz="5300" b="1" dirty="0" smtClean="0">
                <a:latin typeface="Baskerville Old Face" panose="02020602080505020303" pitchFamily="18" charset="0"/>
              </a:rPr>
              <a:t>III</a:t>
            </a:r>
            <a:r>
              <a:rPr lang="fr-CH" sz="5300" b="1" dirty="0">
                <a:latin typeface="Baskerville Old Face" panose="02020602080505020303" pitchFamily="18" charset="0"/>
              </a:rPr>
              <a:t>.	Liquidation </a:t>
            </a:r>
            <a:r>
              <a:rPr lang="fr-CH" sz="5300" b="1" dirty="0" smtClean="0">
                <a:latin typeface="Baskerville Old Face" panose="02020602080505020303" pitchFamily="18" charset="0"/>
              </a:rPr>
              <a:t>de la succession</a:t>
            </a:r>
            <a:r>
              <a:rPr lang="fr-CH" sz="6600" b="1" dirty="0">
                <a:latin typeface="Baskerville Old Face" panose="02020602080505020303" pitchFamily="18" charset="0"/>
              </a:rPr>
              <a:t/>
            </a:r>
            <a:br>
              <a:rPr lang="fr-CH" sz="6600" b="1" dirty="0">
                <a:latin typeface="Baskerville Old Face" panose="02020602080505020303" pitchFamily="18" charset="0"/>
              </a:rPr>
            </a:br>
            <a:r>
              <a:rPr lang="fr-CH" sz="3600" b="1" dirty="0" smtClean="0">
                <a:latin typeface="Baskerville Old Face" panose="02020602080505020303" pitchFamily="18" charset="0"/>
              </a:rPr>
              <a:t>A.	6 principes du système des parentèles</a:t>
            </a:r>
            <a:endParaRPr lang="fr-FR" sz="3600" b="0" i="0" baseline="0" dirty="0">
              <a:solidFill>
                <a:srgbClr val="374C81"/>
              </a:solidFill>
              <a:latin typeface="Baskerville Old Face" panose="02020602080505020303" pitchFamily="18" charset="0"/>
            </a:endParaRPr>
          </a:p>
        </p:txBody>
      </p:sp>
      <p:sp>
        <p:nvSpPr>
          <p:cNvPr id="5" name="Content Placeholder 4"/>
          <p:cNvSpPr>
            <a:spLocks noGrp="1"/>
          </p:cNvSpPr>
          <p:nvPr>
            <p:ph sz="half" idx="1"/>
          </p:nvPr>
        </p:nvSpPr>
        <p:spPr>
          <a:xfrm>
            <a:off x="1117309" y="1701800"/>
            <a:ext cx="4545055" cy="4470400"/>
          </a:xfrm>
        </p:spPr>
        <p:txBody>
          <a:bodyPr>
            <a:noAutofit/>
          </a:bodyPr>
          <a:lstStyle/>
          <a:p>
            <a:pPr marL="342900" indent="-342900" algn="just" defTabSz="1216152">
              <a:lnSpc>
                <a:spcPct val="95000"/>
              </a:lnSpc>
              <a:spcBef>
                <a:spcPts val="1866"/>
              </a:spcBef>
              <a:buClr>
                <a:srgbClr val="374C81"/>
              </a:buClr>
              <a:buSzPct val="100000"/>
              <a:buFont typeface="+mj-lt"/>
              <a:buAutoNum type="arabicPeriod"/>
            </a:pPr>
            <a:r>
              <a:rPr lang="fr-FR" sz="1600" b="0" i="0" dirty="0" smtClean="0">
                <a:solidFill>
                  <a:srgbClr val="374C81"/>
                </a:solidFill>
                <a:latin typeface="Baskerville Old Face" panose="02020602080505020303" pitchFamily="18" charset="0"/>
              </a:rPr>
              <a:t>Limitation à 3 parentèles</a:t>
            </a:r>
          </a:p>
          <a:p>
            <a:pPr marL="342900" indent="-342900" algn="just" defTabSz="1216152">
              <a:lnSpc>
                <a:spcPct val="95000"/>
              </a:lnSpc>
              <a:spcBef>
                <a:spcPts val="1866"/>
              </a:spcBef>
              <a:buClr>
                <a:srgbClr val="374C81"/>
              </a:buClr>
              <a:buSzPct val="100000"/>
              <a:buFont typeface="+mj-lt"/>
              <a:buAutoNum type="arabicPeriod"/>
            </a:pPr>
            <a:r>
              <a:rPr lang="fr-FR" sz="1600" dirty="0" smtClean="0">
                <a:solidFill>
                  <a:srgbClr val="374C81"/>
                </a:solidFill>
                <a:latin typeface="Baskerville Old Face" panose="02020602080505020303" pitchFamily="18" charset="0"/>
              </a:rPr>
              <a:t>Priorité d’une parentèle sur la suivante (458 I, 459 I CC)</a:t>
            </a:r>
          </a:p>
          <a:p>
            <a:pPr marL="342900" indent="-342900" algn="just" defTabSz="1216152">
              <a:lnSpc>
                <a:spcPct val="95000"/>
              </a:lnSpc>
              <a:spcBef>
                <a:spcPts val="1866"/>
              </a:spcBef>
              <a:buClr>
                <a:srgbClr val="374C81"/>
              </a:buClr>
              <a:buSzPct val="100000"/>
              <a:buFont typeface="+mj-lt"/>
              <a:buAutoNum type="arabicPeriod"/>
            </a:pPr>
            <a:r>
              <a:rPr lang="fr-FR" sz="1600" dirty="0" smtClean="0">
                <a:solidFill>
                  <a:srgbClr val="374C81"/>
                </a:solidFill>
                <a:latin typeface="Baskerville Old Face" panose="02020602080505020303" pitchFamily="18" charset="0"/>
              </a:rPr>
              <a:t>Partage en ligne à l’intérieur de la 2</a:t>
            </a:r>
            <a:r>
              <a:rPr lang="fr-FR" sz="1600" baseline="30000" dirty="0" smtClean="0">
                <a:solidFill>
                  <a:srgbClr val="374C81"/>
                </a:solidFill>
                <a:latin typeface="Baskerville Old Face" panose="02020602080505020303" pitchFamily="18" charset="0"/>
              </a:rPr>
              <a:t>e</a:t>
            </a:r>
            <a:r>
              <a:rPr lang="fr-FR" sz="1600" dirty="0" smtClean="0">
                <a:solidFill>
                  <a:srgbClr val="374C81"/>
                </a:solidFill>
                <a:latin typeface="Baskerville Old Face" panose="02020602080505020303" pitchFamily="18" charset="0"/>
              </a:rPr>
              <a:t> parentèle et de la 3</a:t>
            </a:r>
            <a:r>
              <a:rPr lang="fr-FR" sz="1600" baseline="30000" dirty="0" smtClean="0">
                <a:solidFill>
                  <a:srgbClr val="374C81"/>
                </a:solidFill>
                <a:latin typeface="Baskerville Old Face" panose="02020602080505020303" pitchFamily="18" charset="0"/>
              </a:rPr>
              <a:t>e</a:t>
            </a:r>
            <a:r>
              <a:rPr lang="fr-FR" sz="1600" dirty="0" smtClean="0">
                <a:solidFill>
                  <a:srgbClr val="374C81"/>
                </a:solidFill>
                <a:latin typeface="Baskerville Old Face" panose="02020602080505020303" pitchFamily="18" charset="0"/>
              </a:rPr>
              <a:t> parentèle (458 IV, 459 II, IV et V CC)</a:t>
            </a:r>
          </a:p>
          <a:p>
            <a:pPr marL="342900" indent="-342900" algn="just" defTabSz="1216152">
              <a:lnSpc>
                <a:spcPct val="95000"/>
              </a:lnSpc>
              <a:spcBef>
                <a:spcPts val="1866"/>
              </a:spcBef>
              <a:buClr>
                <a:srgbClr val="374C81"/>
              </a:buClr>
              <a:buSzPct val="100000"/>
              <a:buFont typeface="+mj-lt"/>
              <a:buAutoNum type="arabicPeriod"/>
            </a:pPr>
            <a:r>
              <a:rPr lang="fr-FR" sz="1600" dirty="0" smtClean="0">
                <a:solidFill>
                  <a:srgbClr val="374C81"/>
                </a:solidFill>
                <a:latin typeface="Baskerville Old Face" panose="02020602080505020303" pitchFamily="18" charset="0"/>
              </a:rPr>
              <a:t>Priorité de l’ascendant vivant sur ses descendants</a:t>
            </a:r>
          </a:p>
          <a:p>
            <a:pPr marL="342900" indent="-342900" algn="just" defTabSz="1216152">
              <a:lnSpc>
                <a:spcPct val="95000"/>
              </a:lnSpc>
              <a:spcBef>
                <a:spcPts val="1866"/>
              </a:spcBef>
              <a:buClr>
                <a:srgbClr val="374C81"/>
              </a:buClr>
              <a:buSzPct val="100000"/>
              <a:buFont typeface="+mj-lt"/>
              <a:buAutoNum type="arabicPeriod"/>
            </a:pPr>
            <a:r>
              <a:rPr lang="fr-FR" sz="1600" dirty="0" smtClean="0">
                <a:solidFill>
                  <a:srgbClr val="374C81"/>
                </a:solidFill>
                <a:latin typeface="Baskerville Old Face" panose="02020602080505020303" pitchFamily="18" charset="0"/>
              </a:rPr>
              <a:t>« Représentation » de l’ascendant prédécédé par ses enfants : l’héritier prédécédé est représenté par ses enfants qui héritent à la place de l’ascendant mort (457 III, 458 III, 459 III CC)</a:t>
            </a:r>
          </a:p>
          <a:p>
            <a:pPr marL="342900" indent="-342900" algn="just" defTabSz="1216152">
              <a:buClr>
                <a:srgbClr val="374C81"/>
              </a:buClr>
              <a:buFont typeface="+mj-lt"/>
              <a:buAutoNum type="arabicPeriod"/>
            </a:pPr>
            <a:r>
              <a:rPr lang="fr-FR" sz="1600" dirty="0" smtClean="0">
                <a:solidFill>
                  <a:srgbClr val="374C81"/>
                </a:solidFill>
                <a:latin typeface="Baskerville Old Face" panose="02020602080505020303" pitchFamily="18" charset="0"/>
              </a:rPr>
              <a:t>Partage par souche à égalité de droit </a:t>
            </a:r>
            <a:r>
              <a:rPr lang="fr-FR" sz="1600" dirty="0">
                <a:solidFill>
                  <a:srgbClr val="374C81"/>
                </a:solidFill>
                <a:latin typeface="Baskerville Old Face" panose="02020602080505020303" pitchFamily="18" charset="0"/>
              </a:rPr>
              <a:t>(457 III, 458 III, 459 III CC)</a:t>
            </a:r>
          </a:p>
        </p:txBody>
      </p:sp>
      <p:sp>
        <p:nvSpPr>
          <p:cNvPr id="7" name="Espace réservé du contenu 6"/>
          <p:cNvSpPr>
            <a:spLocks noGrp="1"/>
          </p:cNvSpPr>
          <p:nvPr>
            <p:ph sz="half" idx="2"/>
          </p:nvPr>
        </p:nvSpPr>
        <p:spPr>
          <a:xfrm>
            <a:off x="6094411" y="1696720"/>
            <a:ext cx="4748203" cy="4470400"/>
          </a:xfrm>
        </p:spPr>
        <p:txBody>
          <a:bodyPr>
            <a:normAutofit lnSpcReduction="10000"/>
          </a:bodyPr>
          <a:lstStyle/>
          <a:p>
            <a:pPr marL="0" indent="0" algn="ctr">
              <a:buNone/>
            </a:pPr>
            <a:r>
              <a:rPr lang="fr-CH" b="1" dirty="0" smtClean="0">
                <a:latin typeface="Baskerville Old Face" panose="02020602080505020303" pitchFamily="18" charset="0"/>
              </a:rPr>
              <a:t>Exemple de schéma</a:t>
            </a:r>
          </a:p>
          <a:p>
            <a:pPr marL="0" indent="0" algn="just">
              <a:buNone/>
            </a:pPr>
            <a:endParaRPr lang="fr-CH" b="1" dirty="0">
              <a:latin typeface="Baskerville Old Face" panose="02020602080505020303" pitchFamily="18" charset="0"/>
            </a:endParaRPr>
          </a:p>
          <a:p>
            <a:pPr marL="0" indent="0" algn="just">
              <a:buNone/>
            </a:pPr>
            <a:endParaRPr lang="fr-CH" b="1" dirty="0" smtClean="0">
              <a:latin typeface="Baskerville Old Face" panose="02020602080505020303" pitchFamily="18" charset="0"/>
            </a:endParaRPr>
          </a:p>
          <a:p>
            <a:pPr marL="0" indent="0" algn="just">
              <a:buNone/>
            </a:pPr>
            <a:endParaRPr lang="fr-CH" b="1" dirty="0">
              <a:latin typeface="Baskerville Old Face" panose="02020602080505020303" pitchFamily="18" charset="0"/>
            </a:endParaRPr>
          </a:p>
          <a:p>
            <a:pPr marL="0" indent="0" algn="just">
              <a:buNone/>
            </a:pPr>
            <a:endParaRPr lang="fr-CH" b="1" dirty="0" smtClean="0">
              <a:latin typeface="Baskerville Old Face" panose="02020602080505020303" pitchFamily="18" charset="0"/>
            </a:endParaRPr>
          </a:p>
          <a:p>
            <a:pPr marL="0" indent="0" algn="just">
              <a:buNone/>
            </a:pPr>
            <a:endParaRPr lang="fr-CH" b="1" dirty="0">
              <a:latin typeface="Baskerville Old Face" panose="02020602080505020303" pitchFamily="18" charset="0"/>
            </a:endParaRPr>
          </a:p>
          <a:p>
            <a:pPr marL="0" indent="0" algn="just">
              <a:buNone/>
            </a:pPr>
            <a:endParaRPr lang="fr-CH" b="1" dirty="0">
              <a:latin typeface="Baskerville Old Face" panose="02020602080505020303" pitchFamily="18" charset="0"/>
            </a:endParaRPr>
          </a:p>
          <a:p>
            <a:pPr marL="0" indent="0" algn="just">
              <a:buNone/>
            </a:pPr>
            <a:r>
              <a:rPr lang="fr-CH" sz="1800" dirty="0" smtClean="0">
                <a:latin typeface="Baskerville Old Face" panose="02020602080505020303" pitchFamily="18" charset="0"/>
              </a:rPr>
              <a:t>On monte par </a:t>
            </a:r>
            <a:r>
              <a:rPr lang="fr-CH" sz="1800" b="1" dirty="0" smtClean="0">
                <a:latin typeface="Baskerville Old Face" panose="02020602080505020303" pitchFamily="18" charset="0"/>
              </a:rPr>
              <a:t>ligne</a:t>
            </a:r>
            <a:r>
              <a:rPr lang="fr-CH" sz="1800" dirty="0" smtClean="0">
                <a:latin typeface="Baskerville Old Face" panose="02020602080505020303" pitchFamily="18" charset="0"/>
              </a:rPr>
              <a:t>, on descend par </a:t>
            </a:r>
            <a:r>
              <a:rPr lang="fr-CH" sz="1800" b="1" dirty="0" smtClean="0">
                <a:latin typeface="Baskerville Old Face" panose="02020602080505020303" pitchFamily="18" charset="0"/>
              </a:rPr>
              <a:t>souche</a:t>
            </a:r>
            <a:r>
              <a:rPr lang="fr-CH" sz="1800" dirty="0" smtClean="0">
                <a:latin typeface="Baskerville Old Face" panose="02020602080505020303" pitchFamily="18" charset="0"/>
              </a:rPr>
              <a:t>.</a:t>
            </a:r>
          </a:p>
        </p:txBody>
      </p:sp>
      <p:sp>
        <p:nvSpPr>
          <p:cNvPr id="8" name="Ellipse 7"/>
          <p:cNvSpPr/>
          <p:nvPr/>
        </p:nvSpPr>
        <p:spPr>
          <a:xfrm>
            <a:off x="8288493" y="4820269"/>
            <a:ext cx="360040" cy="334269"/>
          </a:xfrm>
          <a:prstGeom prst="ellipse">
            <a:avLst/>
          </a:prstGeom>
          <a:solidFill>
            <a:schemeClr val="tx1">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9" name="Rectangle 8"/>
          <p:cNvSpPr/>
          <p:nvPr/>
        </p:nvSpPr>
        <p:spPr>
          <a:xfrm>
            <a:off x="9080582" y="4085032"/>
            <a:ext cx="360040" cy="334269"/>
          </a:xfrm>
          <a:prstGeom prst="rect">
            <a:avLst/>
          </a:prstGeom>
          <a:solidFill>
            <a:schemeClr val="tx1">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1" name="Ellipse 10"/>
          <p:cNvSpPr/>
          <p:nvPr/>
        </p:nvSpPr>
        <p:spPr>
          <a:xfrm>
            <a:off x="7497487" y="4090391"/>
            <a:ext cx="360040" cy="334269"/>
          </a:xfrm>
          <a:prstGeom prst="ellipse">
            <a:avLst/>
          </a:prstGeom>
          <a:solidFill>
            <a:schemeClr val="bg2">
              <a:lumMod val="75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cxnSp>
        <p:nvCxnSpPr>
          <p:cNvPr id="13" name="Connecteur droit 12"/>
          <p:cNvCxnSpPr>
            <a:stCxn id="11" idx="6"/>
            <a:endCxn id="9" idx="1"/>
          </p:cNvCxnSpPr>
          <p:nvPr/>
        </p:nvCxnSpPr>
        <p:spPr>
          <a:xfrm flipV="1">
            <a:off x="7857527" y="4252167"/>
            <a:ext cx="1223055" cy="5359"/>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a:off x="8468513" y="4257525"/>
            <a:ext cx="0" cy="562744"/>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17" name="Ellipse 16"/>
          <p:cNvSpPr/>
          <p:nvPr/>
        </p:nvSpPr>
        <p:spPr>
          <a:xfrm>
            <a:off x="7838443" y="4820269"/>
            <a:ext cx="360040" cy="334269"/>
          </a:xfrm>
          <a:prstGeom prst="ellipse">
            <a:avLst/>
          </a:prstGeom>
          <a:solidFill>
            <a:schemeClr val="tx1">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8" name="Rectangle 17"/>
          <p:cNvSpPr/>
          <p:nvPr/>
        </p:nvSpPr>
        <p:spPr>
          <a:xfrm>
            <a:off x="8758708" y="4829025"/>
            <a:ext cx="360040" cy="334269"/>
          </a:xfrm>
          <a:prstGeom prst="rect">
            <a:avLst/>
          </a:prstGeom>
          <a:solidFill>
            <a:schemeClr val="tx1">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cxnSp>
        <p:nvCxnSpPr>
          <p:cNvPr id="19" name="Connecteur droit 18"/>
          <p:cNvCxnSpPr>
            <a:endCxn id="18" idx="0"/>
          </p:cNvCxnSpPr>
          <p:nvPr/>
        </p:nvCxnSpPr>
        <p:spPr>
          <a:xfrm>
            <a:off x="8468513" y="4257525"/>
            <a:ext cx="470215" cy="571500"/>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24" name="Connecteur droit 23"/>
          <p:cNvCxnSpPr>
            <a:endCxn id="17" idx="0"/>
          </p:cNvCxnSpPr>
          <p:nvPr/>
        </p:nvCxnSpPr>
        <p:spPr>
          <a:xfrm flipH="1">
            <a:off x="8018463" y="4257525"/>
            <a:ext cx="450050" cy="562744"/>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a:off x="7665631" y="3527647"/>
            <a:ext cx="0" cy="562744"/>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a:off x="9262764" y="3527647"/>
            <a:ext cx="0" cy="562744"/>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7953663" y="3344415"/>
            <a:ext cx="360040" cy="334269"/>
          </a:xfrm>
          <a:prstGeom prst="rect">
            <a:avLst/>
          </a:prstGeom>
          <a:solidFill>
            <a:schemeClr val="tx1">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30" name="Ellipse 29"/>
          <p:cNvSpPr/>
          <p:nvPr/>
        </p:nvSpPr>
        <p:spPr>
          <a:xfrm>
            <a:off x="7017559" y="3357734"/>
            <a:ext cx="360040" cy="334269"/>
          </a:xfrm>
          <a:prstGeom prst="ellipse">
            <a:avLst/>
          </a:prstGeom>
          <a:solidFill>
            <a:schemeClr val="tx1">
              <a:lumMod val="40000"/>
              <a:lumOff val="6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cxnSp>
        <p:nvCxnSpPr>
          <p:cNvPr id="31" name="Connecteur droit 30"/>
          <p:cNvCxnSpPr/>
          <p:nvPr/>
        </p:nvCxnSpPr>
        <p:spPr>
          <a:xfrm>
            <a:off x="7377599" y="3528068"/>
            <a:ext cx="576064" cy="1"/>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9560791" y="3356903"/>
            <a:ext cx="337822" cy="320857"/>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37" name="Ellipse 36"/>
          <p:cNvSpPr/>
          <p:nvPr/>
        </p:nvSpPr>
        <p:spPr>
          <a:xfrm>
            <a:off x="8600881" y="3356903"/>
            <a:ext cx="360040" cy="33426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cxnSp>
        <p:nvCxnSpPr>
          <p:cNvPr id="38" name="Connecteur droit 37"/>
          <p:cNvCxnSpPr/>
          <p:nvPr/>
        </p:nvCxnSpPr>
        <p:spPr>
          <a:xfrm>
            <a:off x="8960921" y="3527237"/>
            <a:ext cx="599869" cy="5054"/>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40" name="Connecteur droit 39"/>
          <p:cNvCxnSpPr>
            <a:endCxn id="42" idx="0"/>
          </p:cNvCxnSpPr>
          <p:nvPr/>
        </p:nvCxnSpPr>
        <p:spPr>
          <a:xfrm flipH="1">
            <a:off x="6647141" y="3527237"/>
            <a:ext cx="1018490" cy="557795"/>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42" name="Ellipse 41"/>
          <p:cNvSpPr/>
          <p:nvPr/>
        </p:nvSpPr>
        <p:spPr>
          <a:xfrm>
            <a:off x="6467121" y="4085032"/>
            <a:ext cx="360040" cy="334269"/>
          </a:xfrm>
          <a:prstGeom prst="ellipse">
            <a:avLst/>
          </a:prstGeom>
          <a:solidFill>
            <a:schemeClr val="tx1">
              <a:lumMod val="40000"/>
              <a:lumOff val="6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44" name="Ellipse 43"/>
          <p:cNvSpPr/>
          <p:nvPr/>
        </p:nvSpPr>
        <p:spPr>
          <a:xfrm>
            <a:off x="6239501" y="4824457"/>
            <a:ext cx="360040" cy="334269"/>
          </a:xfrm>
          <a:prstGeom prst="ellipse">
            <a:avLst/>
          </a:prstGeom>
          <a:solidFill>
            <a:schemeClr val="tx1">
              <a:lumMod val="40000"/>
              <a:lumOff val="6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cxnSp>
        <p:nvCxnSpPr>
          <p:cNvPr id="45" name="Connecteur droit 44"/>
          <p:cNvCxnSpPr>
            <a:stCxn id="42" idx="4"/>
            <a:endCxn id="44" idx="0"/>
          </p:cNvCxnSpPr>
          <p:nvPr/>
        </p:nvCxnSpPr>
        <p:spPr>
          <a:xfrm flipH="1">
            <a:off x="6419521" y="4419301"/>
            <a:ext cx="227620" cy="405156"/>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48" name="Connecteur droit 47"/>
          <p:cNvCxnSpPr>
            <a:endCxn id="49" idx="0"/>
          </p:cNvCxnSpPr>
          <p:nvPr/>
        </p:nvCxnSpPr>
        <p:spPr>
          <a:xfrm>
            <a:off x="9262764" y="3535994"/>
            <a:ext cx="1084402" cy="547845"/>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49" name="Ellipse 48"/>
          <p:cNvSpPr/>
          <p:nvPr/>
        </p:nvSpPr>
        <p:spPr>
          <a:xfrm>
            <a:off x="10167146" y="4083839"/>
            <a:ext cx="360040" cy="33426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50" name="Ellipse 49"/>
          <p:cNvSpPr/>
          <p:nvPr/>
        </p:nvSpPr>
        <p:spPr>
          <a:xfrm>
            <a:off x="10164995" y="4827832"/>
            <a:ext cx="360040" cy="33426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cxnSp>
        <p:nvCxnSpPr>
          <p:cNvPr id="51" name="Connecteur droit 50"/>
          <p:cNvCxnSpPr/>
          <p:nvPr/>
        </p:nvCxnSpPr>
        <p:spPr>
          <a:xfrm flipH="1">
            <a:off x="10345015" y="4418108"/>
            <a:ext cx="1542" cy="400968"/>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60" name="Connecteur droit 59"/>
          <p:cNvCxnSpPr/>
          <p:nvPr/>
        </p:nvCxnSpPr>
        <p:spPr>
          <a:xfrm flipH="1">
            <a:off x="7436814" y="4069101"/>
            <a:ext cx="464363" cy="411540"/>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64" name="Connecteur droit 63"/>
          <p:cNvCxnSpPr/>
          <p:nvPr/>
        </p:nvCxnSpPr>
        <p:spPr>
          <a:xfrm>
            <a:off x="7451806" y="4061176"/>
            <a:ext cx="462186" cy="419465"/>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nvCxnSpPr>
        <p:spPr>
          <a:xfrm>
            <a:off x="7203235" y="2801204"/>
            <a:ext cx="0" cy="562744"/>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74" name="Rectangle 73"/>
          <p:cNvSpPr/>
          <p:nvPr/>
        </p:nvSpPr>
        <p:spPr>
          <a:xfrm>
            <a:off x="7491267" y="2617972"/>
            <a:ext cx="360040" cy="334269"/>
          </a:xfrm>
          <a:prstGeom prst="rect">
            <a:avLst/>
          </a:prstGeom>
          <a:solidFill>
            <a:schemeClr val="tx1">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75" name="Ellipse 74"/>
          <p:cNvSpPr/>
          <p:nvPr/>
        </p:nvSpPr>
        <p:spPr>
          <a:xfrm>
            <a:off x="6555163" y="2631291"/>
            <a:ext cx="360040" cy="334269"/>
          </a:xfrm>
          <a:prstGeom prst="ellipse">
            <a:avLst/>
          </a:prstGeom>
          <a:solidFill>
            <a:schemeClr val="tx1">
              <a:lumMod val="20000"/>
              <a:lumOff val="8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cxnSp>
        <p:nvCxnSpPr>
          <p:cNvPr id="76" name="Connecteur droit 75"/>
          <p:cNvCxnSpPr/>
          <p:nvPr/>
        </p:nvCxnSpPr>
        <p:spPr>
          <a:xfrm>
            <a:off x="6915203" y="2801625"/>
            <a:ext cx="576064" cy="1"/>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77" name="Ellipse 76"/>
          <p:cNvSpPr/>
          <p:nvPr/>
        </p:nvSpPr>
        <p:spPr>
          <a:xfrm>
            <a:off x="6725031" y="4827832"/>
            <a:ext cx="360040" cy="334269"/>
          </a:xfrm>
          <a:prstGeom prst="ellipse">
            <a:avLst/>
          </a:prstGeom>
          <a:solidFill>
            <a:schemeClr val="tx1">
              <a:lumMod val="40000"/>
              <a:lumOff val="6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cxnSp>
        <p:nvCxnSpPr>
          <p:cNvPr id="80" name="Connecteur droit 79"/>
          <p:cNvCxnSpPr>
            <a:stCxn id="42" idx="4"/>
            <a:endCxn id="77" idx="0"/>
          </p:cNvCxnSpPr>
          <p:nvPr/>
        </p:nvCxnSpPr>
        <p:spPr>
          <a:xfrm>
            <a:off x="6647141" y="4419301"/>
            <a:ext cx="257910" cy="408531"/>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flipH="1">
            <a:off x="6427603" y="4046397"/>
            <a:ext cx="464363" cy="411540"/>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87" name="Forme libre 86"/>
          <p:cNvSpPr/>
          <p:nvPr/>
        </p:nvSpPr>
        <p:spPr>
          <a:xfrm>
            <a:off x="7196138" y="3771896"/>
            <a:ext cx="2571750" cy="1557342"/>
          </a:xfrm>
          <a:custGeom>
            <a:avLst/>
            <a:gdLst>
              <a:gd name="connsiteX0" fmla="*/ 0 w 2571750"/>
              <a:gd name="connsiteY0" fmla="*/ 1557342 h 1557342"/>
              <a:gd name="connsiteX1" fmla="*/ 461962 w 2571750"/>
              <a:gd name="connsiteY1" fmla="*/ 4 h 1557342"/>
              <a:gd name="connsiteX2" fmla="*/ 2571750 w 2571750"/>
              <a:gd name="connsiteY2" fmla="*/ 1538292 h 1557342"/>
              <a:gd name="connsiteX3" fmla="*/ 2571750 w 2571750"/>
              <a:gd name="connsiteY3" fmla="*/ 1538292 h 1557342"/>
            </a:gdLst>
            <a:ahLst/>
            <a:cxnLst>
              <a:cxn ang="0">
                <a:pos x="connsiteX0" y="connsiteY0"/>
              </a:cxn>
              <a:cxn ang="0">
                <a:pos x="connsiteX1" y="connsiteY1"/>
              </a:cxn>
              <a:cxn ang="0">
                <a:pos x="connsiteX2" y="connsiteY2"/>
              </a:cxn>
              <a:cxn ang="0">
                <a:pos x="connsiteX3" y="connsiteY3"/>
              </a:cxn>
            </a:cxnLst>
            <a:rect l="l" t="t" r="r" b="b"/>
            <a:pathLst>
              <a:path w="2571750" h="1557342">
                <a:moveTo>
                  <a:pt x="0" y="1557342"/>
                </a:moveTo>
                <a:cubicBezTo>
                  <a:pt x="16668" y="780260"/>
                  <a:pt x="33337" y="3179"/>
                  <a:pt x="461962" y="4"/>
                </a:cubicBezTo>
                <a:cubicBezTo>
                  <a:pt x="890587" y="-3171"/>
                  <a:pt x="2571750" y="1538292"/>
                  <a:pt x="2571750" y="1538292"/>
                </a:cubicBezTo>
                <a:lnTo>
                  <a:pt x="2571750" y="1538292"/>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88" name="Forme libre 87"/>
          <p:cNvSpPr/>
          <p:nvPr/>
        </p:nvSpPr>
        <p:spPr>
          <a:xfrm>
            <a:off x="5988000" y="3002978"/>
            <a:ext cx="3888431" cy="2290680"/>
          </a:xfrm>
          <a:custGeom>
            <a:avLst/>
            <a:gdLst>
              <a:gd name="connsiteX0" fmla="*/ 0 w 3876675"/>
              <a:gd name="connsiteY0" fmla="*/ 2143135 h 2166948"/>
              <a:gd name="connsiteX1" fmla="*/ 1547812 w 3876675"/>
              <a:gd name="connsiteY1" fmla="*/ 10 h 2166948"/>
              <a:gd name="connsiteX2" fmla="*/ 3876675 w 3876675"/>
              <a:gd name="connsiteY2" fmla="*/ 2166948 h 2166948"/>
            </a:gdLst>
            <a:ahLst/>
            <a:cxnLst>
              <a:cxn ang="0">
                <a:pos x="connsiteX0" y="connsiteY0"/>
              </a:cxn>
              <a:cxn ang="0">
                <a:pos x="connsiteX1" y="connsiteY1"/>
              </a:cxn>
              <a:cxn ang="0">
                <a:pos x="connsiteX2" y="connsiteY2"/>
              </a:cxn>
            </a:cxnLst>
            <a:rect l="l" t="t" r="r" b="b"/>
            <a:pathLst>
              <a:path w="3876675" h="2166948">
                <a:moveTo>
                  <a:pt x="0" y="2143135"/>
                </a:moveTo>
                <a:cubicBezTo>
                  <a:pt x="450850" y="1069588"/>
                  <a:pt x="901700" y="-3959"/>
                  <a:pt x="1547812" y="10"/>
                </a:cubicBezTo>
                <a:cubicBezTo>
                  <a:pt x="2193924" y="3979"/>
                  <a:pt x="3035299" y="1085463"/>
                  <a:pt x="3876675" y="2166948"/>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89" name="Forme libre 88"/>
          <p:cNvSpPr/>
          <p:nvPr/>
        </p:nvSpPr>
        <p:spPr>
          <a:xfrm>
            <a:off x="5943600" y="2242118"/>
            <a:ext cx="3990975" cy="3063307"/>
          </a:xfrm>
          <a:custGeom>
            <a:avLst/>
            <a:gdLst>
              <a:gd name="connsiteX0" fmla="*/ 0 w 3990975"/>
              <a:gd name="connsiteY0" fmla="*/ 3014673 h 3043248"/>
              <a:gd name="connsiteX1" fmla="*/ 1119188 w 3990975"/>
              <a:gd name="connsiteY1" fmla="*/ 11 h 3043248"/>
              <a:gd name="connsiteX2" fmla="*/ 3990975 w 3990975"/>
              <a:gd name="connsiteY2" fmla="*/ 3043248 h 3043248"/>
            </a:gdLst>
            <a:ahLst/>
            <a:cxnLst>
              <a:cxn ang="0">
                <a:pos x="connsiteX0" y="connsiteY0"/>
              </a:cxn>
              <a:cxn ang="0">
                <a:pos x="connsiteX1" y="connsiteY1"/>
              </a:cxn>
              <a:cxn ang="0">
                <a:pos x="connsiteX2" y="connsiteY2"/>
              </a:cxn>
            </a:cxnLst>
            <a:rect l="l" t="t" r="r" b="b"/>
            <a:pathLst>
              <a:path w="3990975" h="3043248">
                <a:moveTo>
                  <a:pt x="0" y="3014673"/>
                </a:moveTo>
                <a:cubicBezTo>
                  <a:pt x="227013" y="1504961"/>
                  <a:pt x="454026" y="-4751"/>
                  <a:pt x="1119188" y="11"/>
                </a:cubicBezTo>
                <a:cubicBezTo>
                  <a:pt x="1784350" y="4773"/>
                  <a:pt x="2887662" y="1524010"/>
                  <a:pt x="3990975" y="3043248"/>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90" name="ZoneTexte 89"/>
          <p:cNvSpPr txBox="1"/>
          <p:nvPr/>
        </p:nvSpPr>
        <p:spPr>
          <a:xfrm>
            <a:off x="6979757" y="4402065"/>
            <a:ext cx="419091" cy="297004"/>
          </a:xfrm>
          <a:prstGeom prst="rect">
            <a:avLst/>
          </a:prstGeom>
          <a:noFill/>
        </p:spPr>
        <p:txBody>
          <a:bodyPr wrap="square" rtlCol="0">
            <a:spAutoFit/>
          </a:bodyPr>
          <a:lstStyle/>
          <a:p>
            <a:pPr>
              <a:lnSpc>
                <a:spcPct val="95000"/>
              </a:lnSpc>
            </a:pPr>
            <a:r>
              <a:rPr lang="fr-CH" sz="1400" dirty="0" smtClean="0">
                <a:solidFill>
                  <a:srgbClr val="FF0000"/>
                </a:solidFill>
                <a:latin typeface="Baskerville Old Face" panose="02020602080505020303" pitchFamily="18" charset="0"/>
              </a:rPr>
              <a:t>I.</a:t>
            </a:r>
            <a:endParaRPr lang="fr-CH" sz="1400" dirty="0">
              <a:solidFill>
                <a:srgbClr val="FF0000"/>
              </a:solidFill>
              <a:latin typeface="Baskerville Old Face" panose="02020602080505020303" pitchFamily="18" charset="0"/>
            </a:endParaRPr>
          </a:p>
        </p:txBody>
      </p:sp>
      <p:sp>
        <p:nvSpPr>
          <p:cNvPr id="91" name="ZoneTexte 90"/>
          <p:cNvSpPr txBox="1"/>
          <p:nvPr/>
        </p:nvSpPr>
        <p:spPr>
          <a:xfrm>
            <a:off x="6389995" y="3500215"/>
            <a:ext cx="419091" cy="297004"/>
          </a:xfrm>
          <a:prstGeom prst="rect">
            <a:avLst/>
          </a:prstGeom>
          <a:noFill/>
        </p:spPr>
        <p:txBody>
          <a:bodyPr wrap="square" rtlCol="0">
            <a:spAutoFit/>
          </a:bodyPr>
          <a:lstStyle/>
          <a:p>
            <a:pPr>
              <a:lnSpc>
                <a:spcPct val="95000"/>
              </a:lnSpc>
            </a:pPr>
            <a:r>
              <a:rPr lang="fr-CH" sz="1400" dirty="0" smtClean="0">
                <a:solidFill>
                  <a:srgbClr val="FF0000"/>
                </a:solidFill>
                <a:latin typeface="Baskerville Old Face" panose="02020602080505020303" pitchFamily="18" charset="0"/>
              </a:rPr>
              <a:t>II.</a:t>
            </a:r>
            <a:endParaRPr lang="fr-CH" sz="1400" dirty="0">
              <a:solidFill>
                <a:srgbClr val="FF0000"/>
              </a:solidFill>
              <a:latin typeface="Baskerville Old Face" panose="02020602080505020303" pitchFamily="18" charset="0"/>
            </a:endParaRPr>
          </a:p>
        </p:txBody>
      </p:sp>
      <p:sp>
        <p:nvSpPr>
          <p:cNvPr id="92" name="ZoneTexte 91"/>
          <p:cNvSpPr txBox="1"/>
          <p:nvPr/>
        </p:nvSpPr>
        <p:spPr>
          <a:xfrm>
            <a:off x="5965818" y="2991211"/>
            <a:ext cx="419091" cy="297004"/>
          </a:xfrm>
          <a:prstGeom prst="rect">
            <a:avLst/>
          </a:prstGeom>
          <a:noFill/>
        </p:spPr>
        <p:txBody>
          <a:bodyPr wrap="square" rtlCol="0">
            <a:spAutoFit/>
          </a:bodyPr>
          <a:lstStyle/>
          <a:p>
            <a:pPr>
              <a:lnSpc>
                <a:spcPct val="95000"/>
              </a:lnSpc>
            </a:pPr>
            <a:r>
              <a:rPr lang="fr-CH" sz="1400" dirty="0" smtClean="0">
                <a:solidFill>
                  <a:srgbClr val="FF0000"/>
                </a:solidFill>
                <a:latin typeface="Baskerville Old Face" panose="02020602080505020303" pitchFamily="18" charset="0"/>
              </a:rPr>
              <a:t>III.</a:t>
            </a:r>
            <a:endParaRPr lang="fr-CH" sz="1400" dirty="0">
              <a:solidFill>
                <a:srgbClr val="FF0000"/>
              </a:solidFill>
              <a:latin typeface="Baskerville Old Face" panose="02020602080505020303" pitchFamily="18" charset="0"/>
            </a:endParaRPr>
          </a:p>
        </p:txBody>
      </p:sp>
      <p:cxnSp>
        <p:nvCxnSpPr>
          <p:cNvPr id="94" name="Connecteur droit 93"/>
          <p:cNvCxnSpPr/>
          <p:nvPr/>
        </p:nvCxnSpPr>
        <p:spPr>
          <a:xfrm>
            <a:off x="7665631" y="3068960"/>
            <a:ext cx="0" cy="467034"/>
          </a:xfrm>
          <a:prstGeom prst="line">
            <a:avLst/>
          </a:prstGeom>
          <a:ln w="12700">
            <a:solidFill>
              <a:srgbClr val="00B050"/>
            </a:solidFill>
            <a:prstDash val="sysDash"/>
            <a:miter lim="800000"/>
          </a:ln>
        </p:spPr>
        <p:style>
          <a:lnRef idx="1">
            <a:schemeClr val="accent1"/>
          </a:lnRef>
          <a:fillRef idx="0">
            <a:schemeClr val="accent1"/>
          </a:fillRef>
          <a:effectRef idx="0">
            <a:schemeClr val="accent1"/>
          </a:effectRef>
          <a:fontRef idx="minor">
            <a:schemeClr val="tx1"/>
          </a:fontRef>
        </p:style>
      </p:cxnSp>
      <p:sp>
        <p:nvSpPr>
          <p:cNvPr id="98" name="ZoneTexte 97"/>
          <p:cNvSpPr txBox="1"/>
          <p:nvPr/>
        </p:nvSpPr>
        <p:spPr>
          <a:xfrm>
            <a:off x="7362054" y="3162724"/>
            <a:ext cx="351542" cy="223907"/>
          </a:xfrm>
          <a:prstGeom prst="rect">
            <a:avLst/>
          </a:prstGeom>
          <a:noFill/>
        </p:spPr>
        <p:txBody>
          <a:bodyPr wrap="square" rtlCol="0">
            <a:spAutoFit/>
          </a:bodyPr>
          <a:lstStyle/>
          <a:p>
            <a:pPr>
              <a:lnSpc>
                <a:spcPct val="95000"/>
              </a:lnSpc>
            </a:pPr>
            <a:r>
              <a:rPr lang="fr-CH" sz="900" b="1" dirty="0" smtClean="0">
                <a:solidFill>
                  <a:srgbClr val="00B050"/>
                </a:solidFill>
                <a:latin typeface="Baskerville Old Face" panose="02020602080505020303" pitchFamily="18" charset="0"/>
              </a:rPr>
              <a:t>1/2</a:t>
            </a:r>
            <a:endParaRPr lang="fr-CH" sz="900" b="1" dirty="0">
              <a:solidFill>
                <a:srgbClr val="00B050"/>
              </a:solidFill>
              <a:latin typeface="Baskerville Old Face" panose="02020602080505020303" pitchFamily="18" charset="0"/>
            </a:endParaRPr>
          </a:p>
        </p:txBody>
      </p:sp>
      <p:sp>
        <p:nvSpPr>
          <p:cNvPr id="99" name="ZoneTexte 98"/>
          <p:cNvSpPr txBox="1"/>
          <p:nvPr/>
        </p:nvSpPr>
        <p:spPr>
          <a:xfrm>
            <a:off x="7618233" y="3162723"/>
            <a:ext cx="351542" cy="223907"/>
          </a:xfrm>
          <a:prstGeom prst="rect">
            <a:avLst/>
          </a:prstGeom>
          <a:noFill/>
        </p:spPr>
        <p:txBody>
          <a:bodyPr wrap="square" rtlCol="0">
            <a:spAutoFit/>
          </a:bodyPr>
          <a:lstStyle/>
          <a:p>
            <a:pPr>
              <a:lnSpc>
                <a:spcPct val="95000"/>
              </a:lnSpc>
            </a:pPr>
            <a:r>
              <a:rPr lang="fr-CH" sz="900" b="1" dirty="0" smtClean="0">
                <a:solidFill>
                  <a:srgbClr val="00B050"/>
                </a:solidFill>
                <a:latin typeface="Baskerville Old Face" panose="02020602080505020303" pitchFamily="18" charset="0"/>
              </a:rPr>
              <a:t>1/2</a:t>
            </a:r>
            <a:endParaRPr lang="fr-CH" sz="900" b="1" dirty="0">
              <a:solidFill>
                <a:srgbClr val="00B050"/>
              </a:solidFill>
              <a:latin typeface="Baskerville Old Face" panose="02020602080505020303" pitchFamily="18" charset="0"/>
            </a:endParaRPr>
          </a:p>
        </p:txBody>
      </p:sp>
      <p:cxnSp>
        <p:nvCxnSpPr>
          <p:cNvPr id="100" name="Connecteur droit 99"/>
          <p:cNvCxnSpPr/>
          <p:nvPr/>
        </p:nvCxnSpPr>
        <p:spPr>
          <a:xfrm flipH="1">
            <a:off x="7794797" y="4774060"/>
            <a:ext cx="464363" cy="411540"/>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01" name="Connecteur droit 100"/>
          <p:cNvCxnSpPr/>
          <p:nvPr/>
        </p:nvCxnSpPr>
        <p:spPr>
          <a:xfrm flipH="1">
            <a:off x="8216250" y="4784536"/>
            <a:ext cx="464363" cy="411540"/>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flipH="1">
            <a:off x="8698934" y="4784536"/>
            <a:ext cx="470214" cy="429928"/>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04" name="Connecteur droit 103"/>
          <p:cNvCxnSpPr/>
          <p:nvPr/>
        </p:nvCxnSpPr>
        <p:spPr>
          <a:xfrm flipH="1">
            <a:off x="9039309" y="4045204"/>
            <a:ext cx="448418" cy="417281"/>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09" name="Connecteur droit 108"/>
          <p:cNvCxnSpPr/>
          <p:nvPr/>
        </p:nvCxnSpPr>
        <p:spPr>
          <a:xfrm flipH="1">
            <a:off x="7894794" y="3302477"/>
            <a:ext cx="459931" cy="426649"/>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p:cNvSpPr>
            <a:spLocks noGrp="1"/>
          </p:cNvSpPr>
          <p:nvPr>
            <p:ph type="sldNum" sz="quarter" idx="12"/>
          </p:nvPr>
        </p:nvSpPr>
        <p:spPr/>
        <p:txBody>
          <a:bodyPr/>
          <a:lstStyle/>
          <a:p>
            <a:fld id="{EB37DED6-D4C7-42EE-AB49-D2E39E64FDE4}" type="slidenum">
              <a:rPr lang="fr-CH" smtClean="0">
                <a:latin typeface="Baskerville Old Face" panose="02020602080505020303" pitchFamily="18" charset="0"/>
              </a:rPr>
              <a:t>25</a:t>
            </a:fld>
            <a:endParaRPr lang="fr-CH" dirty="0">
              <a:latin typeface="Baskerville Old Face" panose="02020602080505020303" pitchFamily="18" charset="0"/>
            </a:endParaRPr>
          </a:p>
        </p:txBody>
      </p:sp>
    </p:spTree>
    <p:extLst>
      <p:ext uri="{BB962C8B-B14F-4D97-AF65-F5344CB8AC3E}">
        <p14:creationId xmlns:p14="http://schemas.microsoft.com/office/powerpoint/2010/main" val="2799345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17310" y="980728"/>
            <a:ext cx="10157354" cy="4470400"/>
          </a:xfrm>
        </p:spPr>
        <p:txBody>
          <a:bodyPr>
            <a:normAutofit/>
          </a:bodyPr>
          <a:lstStyle/>
          <a:p>
            <a:pPr marL="0" indent="0" algn="just">
              <a:buNone/>
            </a:pPr>
            <a:endParaRPr lang="fr-CH" sz="3200" dirty="0">
              <a:latin typeface="Baskerville Old Face" panose="02020602080505020303" pitchFamily="18" charset="0"/>
            </a:endParaRPr>
          </a:p>
          <a:p>
            <a:pPr marL="0" indent="0" algn="just">
              <a:buNone/>
            </a:pPr>
            <a:endParaRPr lang="fr-CH" sz="2800" dirty="0" smtClean="0">
              <a:latin typeface="Baskerville Old Face" panose="02020602080505020303" pitchFamily="18" charset="0"/>
            </a:endParaRPr>
          </a:p>
          <a:p>
            <a:pPr marL="0" indent="0" algn="ctr">
              <a:buNone/>
            </a:pPr>
            <a:r>
              <a:rPr lang="fr-CH" sz="4800" b="1" dirty="0" smtClean="0">
                <a:latin typeface="Baskerville Old Face" panose="02020602080505020303" pitchFamily="18" charset="0"/>
              </a:rPr>
              <a:t>1</a:t>
            </a:r>
            <a:r>
              <a:rPr lang="fr-CH" sz="4800" b="1" baseline="30000" dirty="0" smtClean="0">
                <a:latin typeface="Baskerville Old Face" panose="02020602080505020303" pitchFamily="18" charset="0"/>
              </a:rPr>
              <a:t>ère</a:t>
            </a:r>
            <a:r>
              <a:rPr lang="fr-CH" sz="4800" b="1" dirty="0" smtClean="0">
                <a:latin typeface="Baskerville Old Face" panose="02020602080505020303" pitchFamily="18" charset="0"/>
              </a:rPr>
              <a:t> étape</a:t>
            </a:r>
          </a:p>
          <a:p>
            <a:pPr marL="0" indent="0" algn="ctr">
              <a:buNone/>
            </a:pPr>
            <a:r>
              <a:rPr lang="fr-CH" sz="4800" dirty="0" smtClean="0">
                <a:latin typeface="Baskerville Old Face" panose="02020602080505020303" pitchFamily="18" charset="0"/>
              </a:rPr>
              <a:t> </a:t>
            </a:r>
            <a:r>
              <a:rPr lang="fr-CH" sz="4000" dirty="0" smtClean="0">
                <a:latin typeface="Baskerville Old Face" panose="02020602080505020303" pitchFamily="18" charset="0"/>
              </a:rPr>
              <a:t>– la masse </a:t>
            </a:r>
            <a:r>
              <a:rPr lang="fr-CH" sz="4000" dirty="0">
                <a:latin typeface="Baskerville Old Face" panose="02020602080505020303" pitchFamily="18" charset="0"/>
              </a:rPr>
              <a:t>à partager –</a:t>
            </a:r>
            <a:endParaRPr lang="fr-CH" sz="4800" dirty="0">
              <a:latin typeface="Baskerville Old Face" panose="02020602080505020303" pitchFamily="18" charset="0"/>
            </a:endParaRPr>
          </a:p>
        </p:txBody>
      </p:sp>
      <p:sp>
        <p:nvSpPr>
          <p:cNvPr id="2" name="Espace réservé du numéro de diapositive 1"/>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26</a:t>
            </a:fld>
            <a:endParaRPr lang="fr-CH" dirty="0">
              <a:latin typeface="Baskerville Old Face" panose="02020602080505020303" pitchFamily="18" charset="0"/>
            </a:endParaRPr>
          </a:p>
        </p:txBody>
      </p:sp>
    </p:spTree>
    <p:extLst>
      <p:ext uri="{BB962C8B-B14F-4D97-AF65-F5344CB8AC3E}">
        <p14:creationId xmlns:p14="http://schemas.microsoft.com/office/powerpoint/2010/main" val="2657299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III.	Liquidation de la succession</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B.	Masse à partager</a:t>
            </a:r>
            <a:endParaRPr lang="fr-CH" sz="3200" b="1" dirty="0">
              <a:latin typeface="Baskerville Old Face" panose="02020602080505020303" pitchFamily="18" charset="0"/>
            </a:endParaRPr>
          </a:p>
        </p:txBody>
      </p:sp>
      <p:sp>
        <p:nvSpPr>
          <p:cNvPr id="3" name="Espace réservé du contenu 2"/>
          <p:cNvSpPr>
            <a:spLocks noGrp="1"/>
          </p:cNvSpPr>
          <p:nvPr>
            <p:ph idx="1"/>
          </p:nvPr>
        </p:nvSpPr>
        <p:spPr/>
        <p:txBody>
          <a:bodyPr>
            <a:normAutofit fontScale="92500" lnSpcReduction="10000"/>
          </a:bodyPr>
          <a:lstStyle/>
          <a:p>
            <a:pPr marL="896938" indent="-896938">
              <a:buAutoNum type="romanUcPeriod"/>
            </a:pPr>
            <a:endParaRPr lang="fr-CH" dirty="0" smtClean="0">
              <a:latin typeface="Baskerville Old Face" panose="02020602080505020303" pitchFamily="18" charset="0"/>
            </a:endParaRPr>
          </a:p>
          <a:p>
            <a:pPr marL="896938" indent="-896938" algn="just">
              <a:buAutoNum type="romanUcPeriod"/>
            </a:pPr>
            <a:r>
              <a:rPr lang="fr-CH" b="1" dirty="0" smtClean="0">
                <a:latin typeface="Baskerville Old Face" panose="02020602080505020303" pitchFamily="18" charset="0"/>
              </a:rPr>
              <a:t>Etablir les biens extants (BE) :</a:t>
            </a:r>
            <a:r>
              <a:rPr lang="fr-CH" dirty="0" smtClean="0">
                <a:latin typeface="Baskerville Old Face" panose="02020602080505020303" pitchFamily="18" charset="0"/>
              </a:rPr>
              <a:t> « les biens extants comprennent les droits transmissibles qui existaient dans le patrimoine du </a:t>
            </a:r>
            <a:r>
              <a:rPr lang="fr-CH" i="1" dirty="0" smtClean="0">
                <a:latin typeface="Baskerville Old Face" panose="02020602080505020303" pitchFamily="18" charset="0"/>
              </a:rPr>
              <a:t>de cujus</a:t>
            </a:r>
            <a:r>
              <a:rPr lang="fr-CH" dirty="0" smtClean="0">
                <a:latin typeface="Baskerville Old Face" panose="02020602080505020303" pitchFamily="18" charset="0"/>
              </a:rPr>
              <a:t> à l’ouverture de la succession ». Il faut à titre préalable dissocier le patrimoine du </a:t>
            </a:r>
            <a:r>
              <a:rPr lang="fr-CH" i="1" dirty="0" smtClean="0">
                <a:latin typeface="Baskerville Old Face" panose="02020602080505020303" pitchFamily="18" charset="0"/>
              </a:rPr>
              <a:t>de cujus</a:t>
            </a:r>
            <a:r>
              <a:rPr lang="fr-CH" dirty="0" smtClean="0">
                <a:latin typeface="Baskerville Old Face" panose="02020602080505020303" pitchFamily="18" charset="0"/>
              </a:rPr>
              <a:t> d’autres masses patrimoniales, notamment en liquidant le régime matrimonial (</a:t>
            </a:r>
            <a:r>
              <a:rPr lang="fr-CH" cap="small" dirty="0">
                <a:latin typeface="Baskerville Old Face" panose="02020602080505020303" pitchFamily="18" charset="0"/>
              </a:rPr>
              <a:t>Steinauer</a:t>
            </a:r>
            <a:r>
              <a:rPr lang="fr-CH" dirty="0">
                <a:latin typeface="Baskerville Old Face" panose="02020602080505020303" pitchFamily="18" charset="0"/>
              </a:rPr>
              <a:t>, </a:t>
            </a:r>
            <a:r>
              <a:rPr lang="fr-CH" i="1" dirty="0">
                <a:latin typeface="Baskerville Old Face" panose="02020602080505020303" pitchFamily="18" charset="0"/>
              </a:rPr>
              <a:t>Successions</a:t>
            </a:r>
            <a:r>
              <a:rPr lang="fr-CH" dirty="0">
                <a:latin typeface="Baskerville Old Face" panose="02020602080505020303" pitchFamily="18" charset="0"/>
              </a:rPr>
              <a:t>, n. </a:t>
            </a:r>
            <a:r>
              <a:rPr lang="fr-CH" dirty="0" smtClean="0">
                <a:latin typeface="Baskerville Old Face" panose="02020602080505020303" pitchFamily="18" charset="0"/>
              </a:rPr>
              <a:t>124 s.).</a:t>
            </a:r>
            <a:endParaRPr lang="fr-CH" dirty="0">
              <a:latin typeface="Baskerville Old Face" panose="02020602080505020303" pitchFamily="18" charset="0"/>
            </a:endParaRPr>
          </a:p>
          <a:p>
            <a:pPr marL="896938" indent="-896938" algn="just">
              <a:buAutoNum type="romanUcPeriod"/>
            </a:pPr>
            <a:r>
              <a:rPr lang="fr-CH" b="1" dirty="0" smtClean="0">
                <a:latin typeface="Baskerville Old Face" panose="02020602080505020303" pitchFamily="18" charset="0"/>
              </a:rPr>
              <a:t>Chercher les éventuels rapports :</a:t>
            </a:r>
            <a:r>
              <a:rPr lang="fr-CH" dirty="0" smtClean="0">
                <a:latin typeface="Baskerville Old Face" panose="02020602080505020303" pitchFamily="18" charset="0"/>
              </a:rPr>
              <a:t> « obligation faite à un héritier légal de faire rentrer dans la succession certaines attributions qui lui ont été faites par le </a:t>
            </a:r>
            <a:r>
              <a:rPr lang="fr-CH" i="1" dirty="0" smtClean="0">
                <a:latin typeface="Baskerville Old Face" panose="02020602080505020303" pitchFamily="18" charset="0"/>
              </a:rPr>
              <a:t>de cujus</a:t>
            </a:r>
            <a:r>
              <a:rPr lang="fr-CH" dirty="0" smtClean="0">
                <a:latin typeface="Baskerville Old Face" panose="02020602080505020303" pitchFamily="18" charset="0"/>
              </a:rPr>
              <a:t> du vivant de celui-ci » (</a:t>
            </a:r>
            <a:r>
              <a:rPr lang="fr-CH" cap="small" dirty="0" smtClean="0">
                <a:latin typeface="Baskerville Old Face" panose="02020602080505020303" pitchFamily="18" charset="0"/>
              </a:rPr>
              <a:t>Steinauer</a:t>
            </a:r>
            <a:r>
              <a:rPr lang="fr-CH" dirty="0" smtClean="0">
                <a:latin typeface="Baskerville Old Face" panose="02020602080505020303" pitchFamily="18" charset="0"/>
              </a:rPr>
              <a:t>, </a:t>
            </a:r>
            <a:r>
              <a:rPr lang="fr-CH" i="1" dirty="0" smtClean="0">
                <a:latin typeface="Baskerville Old Face" panose="02020602080505020303" pitchFamily="18" charset="0"/>
              </a:rPr>
              <a:t>Successions</a:t>
            </a:r>
            <a:r>
              <a:rPr lang="fr-CH" dirty="0" smtClean="0">
                <a:latin typeface="Baskerville Old Face" panose="02020602080505020303" pitchFamily="18" charset="0"/>
              </a:rPr>
              <a:t>, n. 152). Cf. art. 626 CC.</a:t>
            </a:r>
            <a:endParaRPr lang="fr-CH" dirty="0">
              <a:latin typeface="Baskerville Old Face" panose="02020602080505020303" pitchFamily="18" charset="0"/>
            </a:endParaRPr>
          </a:p>
          <a:p>
            <a:pPr marL="896938" indent="-896938" algn="just" defTabSz="895350">
              <a:buAutoNum type="romanUcPeriod"/>
            </a:pPr>
            <a:r>
              <a:rPr lang="fr-CH" b="1" dirty="0" smtClean="0">
                <a:latin typeface="Baskerville Old Face" panose="02020602080505020303" pitchFamily="18" charset="0"/>
              </a:rPr>
              <a:t>Etablir la masse à partager (</a:t>
            </a:r>
            <a:r>
              <a:rPr lang="fr-CH" b="1" dirty="0" err="1" smtClean="0">
                <a:latin typeface="Baskerville Old Face" panose="02020602080505020303" pitchFamily="18" charset="0"/>
              </a:rPr>
              <a:t>MàP</a:t>
            </a:r>
            <a:r>
              <a:rPr lang="fr-CH" b="1" dirty="0" smtClean="0">
                <a:latin typeface="Baskerville Old Face" panose="02020602080505020303" pitchFamily="18" charset="0"/>
              </a:rPr>
              <a:t>) : </a:t>
            </a:r>
            <a:r>
              <a:rPr lang="fr-CH" dirty="0" smtClean="0">
                <a:latin typeface="Baskerville Old Face" panose="02020602080505020303" pitchFamily="18" charset="0"/>
              </a:rPr>
              <a:t>au moyen de la formule suivante :</a:t>
            </a:r>
          </a:p>
          <a:p>
            <a:pPr marL="0" indent="0" algn="ctr" defTabSz="1524000">
              <a:buNone/>
              <a:tabLst>
                <a:tab pos="895350" algn="l"/>
              </a:tabLst>
            </a:pPr>
            <a:r>
              <a:rPr lang="fr-CH" dirty="0">
                <a:latin typeface="Baskerville Old Face" panose="02020602080505020303" pitchFamily="18" charset="0"/>
              </a:rPr>
              <a:t>	</a:t>
            </a:r>
            <a:r>
              <a:rPr lang="fr-CH" sz="2000" b="1" dirty="0" err="1" smtClean="0">
                <a:solidFill>
                  <a:srgbClr val="C00000"/>
                </a:solidFill>
                <a:latin typeface="Baskerville Old Face" panose="02020602080505020303" pitchFamily="18" charset="0"/>
              </a:rPr>
              <a:t>MàP</a:t>
            </a:r>
            <a:r>
              <a:rPr lang="fr-CH" sz="2000" b="1" dirty="0" smtClean="0">
                <a:solidFill>
                  <a:srgbClr val="C00000"/>
                </a:solidFill>
                <a:latin typeface="Baskerville Old Face" panose="02020602080505020303" pitchFamily="18" charset="0"/>
              </a:rPr>
              <a:t> = BE + rapports – dettes du </a:t>
            </a:r>
            <a:r>
              <a:rPr lang="fr-CH" sz="2000" b="1" i="1" dirty="0" smtClean="0">
                <a:solidFill>
                  <a:srgbClr val="C00000"/>
                </a:solidFill>
                <a:latin typeface="Baskerville Old Face" panose="02020602080505020303" pitchFamily="18" charset="0"/>
              </a:rPr>
              <a:t>de cujus</a:t>
            </a:r>
            <a:r>
              <a:rPr lang="fr-CH" sz="2000" b="1" dirty="0" smtClean="0">
                <a:solidFill>
                  <a:srgbClr val="C00000"/>
                </a:solidFill>
                <a:latin typeface="Baskerville Old Face" panose="02020602080505020303" pitchFamily="18" charset="0"/>
              </a:rPr>
              <a:t> – dettes de la succession</a:t>
            </a:r>
            <a:endParaRPr lang="fr-CH" b="1" dirty="0" smtClean="0">
              <a:solidFill>
                <a:srgbClr val="C00000"/>
              </a:solidFill>
              <a:latin typeface="Baskerville Old Face" panose="02020602080505020303" pitchFamily="18" charset="0"/>
            </a:endParaRPr>
          </a:p>
        </p:txBody>
      </p:sp>
      <p:sp>
        <p:nvSpPr>
          <p:cNvPr id="5" name="Espace réservé du numéro de diapositive 4"/>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27</a:t>
            </a:fld>
            <a:endParaRPr lang="fr-CH" dirty="0">
              <a:latin typeface="Baskerville Old Face" panose="02020602080505020303" pitchFamily="18" charset="0"/>
            </a:endParaRPr>
          </a:p>
        </p:txBody>
      </p:sp>
    </p:spTree>
    <p:extLst>
      <p:ext uri="{BB962C8B-B14F-4D97-AF65-F5344CB8AC3E}">
        <p14:creationId xmlns:p14="http://schemas.microsoft.com/office/powerpoint/2010/main" val="4246982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III.	Liquidation de la succession</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B.	Masse à partager (les rapports)</a:t>
            </a:r>
            <a:endParaRPr lang="fr-CH" sz="3200" b="1" dirty="0">
              <a:latin typeface="Baskerville Old Face" panose="02020602080505020303" pitchFamily="18" charset="0"/>
            </a:endParaRPr>
          </a:p>
        </p:txBody>
      </p:sp>
      <p:sp>
        <p:nvSpPr>
          <p:cNvPr id="3" name="Espace réservé du contenu 2"/>
          <p:cNvSpPr>
            <a:spLocks noGrp="1"/>
          </p:cNvSpPr>
          <p:nvPr>
            <p:ph idx="1"/>
          </p:nvPr>
        </p:nvSpPr>
        <p:spPr/>
        <p:txBody>
          <a:bodyPr>
            <a:normAutofit fontScale="70000" lnSpcReduction="20000"/>
          </a:bodyPr>
          <a:lstStyle/>
          <a:p>
            <a:pPr marL="0" indent="0" algn="just">
              <a:buNone/>
            </a:pPr>
            <a:r>
              <a:rPr lang="fr-CH" sz="2600" dirty="0" smtClean="0">
                <a:latin typeface="Baskerville Old Face" panose="02020602080505020303" pitchFamily="18" charset="0"/>
              </a:rPr>
              <a:t>Les rapports permettent de faire des libéralités entre vifs à des héritiers tout en maintenant l’échelle légale des valeurs entre les héritiers légaux (i.e. sans modifier les parts successorales).</a:t>
            </a:r>
          </a:p>
          <a:p>
            <a:pPr marL="0" indent="0" algn="just">
              <a:buNone/>
            </a:pPr>
            <a:r>
              <a:rPr lang="fr-CH" sz="2600" dirty="0" smtClean="0">
                <a:latin typeface="Baskerville Old Face" panose="02020602080505020303" pitchFamily="18" charset="0"/>
              </a:rPr>
              <a:t>L’art. 626 II CC pose la présomption de l’assujettissement au rapport des constitutions de dot, frais d’établissement, abandons de biens, remises de dettes et autres avantages semblables en faveur des </a:t>
            </a:r>
            <a:r>
              <a:rPr lang="fr-CH" sz="2600" b="1" u="sng" dirty="0" smtClean="0">
                <a:latin typeface="Baskerville Old Face" panose="02020602080505020303" pitchFamily="18" charset="0"/>
              </a:rPr>
              <a:t>descendants</a:t>
            </a:r>
            <a:r>
              <a:rPr lang="fr-CH" sz="2600" dirty="0" smtClean="0">
                <a:latin typeface="Baskerville Old Face" panose="02020602080505020303" pitchFamily="18" charset="0"/>
              </a:rPr>
              <a:t>. Les autres héritiers légaux ne peuvent être tenus au rapport que lorsque le </a:t>
            </a:r>
            <a:r>
              <a:rPr lang="fr-CH" sz="2600" i="1" dirty="0" smtClean="0">
                <a:latin typeface="Baskerville Old Face" panose="02020602080505020303" pitchFamily="18" charset="0"/>
              </a:rPr>
              <a:t>de cujus </a:t>
            </a:r>
            <a:r>
              <a:rPr lang="fr-CH" sz="2600" dirty="0" smtClean="0">
                <a:latin typeface="Baskerville Old Face" panose="02020602080505020303" pitchFamily="18" charset="0"/>
              </a:rPr>
              <a:t>les y a soumis à titre d’avancement d’hoirie.</a:t>
            </a:r>
          </a:p>
          <a:p>
            <a:pPr marL="0" indent="0" algn="just">
              <a:buNone/>
            </a:pPr>
            <a:r>
              <a:rPr lang="fr-CH" sz="2600" dirty="0" smtClean="0">
                <a:latin typeface="Baskerville Old Face" panose="02020602080505020303" pitchFamily="18" charset="0"/>
              </a:rPr>
              <a:t>L’héritier attributaire soumis au rapport a le choix entre deux modes de rapport :</a:t>
            </a:r>
          </a:p>
          <a:p>
            <a:pPr marL="896938" lvl="1" indent="-355600" algn="just">
              <a:buFont typeface="Wingdings" panose="05000000000000000000" pitchFamily="2" charset="2"/>
              <a:buChar char="v"/>
            </a:pPr>
            <a:r>
              <a:rPr lang="fr-CH" sz="2600" b="1" dirty="0" smtClean="0">
                <a:latin typeface="Baskerville Old Face" panose="02020602080505020303" pitchFamily="18" charset="0"/>
              </a:rPr>
              <a:t>Rapport en nature : </a:t>
            </a:r>
            <a:r>
              <a:rPr lang="fr-CH" sz="2600" dirty="0" smtClean="0">
                <a:latin typeface="Baskerville Old Face" panose="02020602080505020303" pitchFamily="18" charset="0"/>
              </a:rPr>
              <a:t>l’héritier transfert à l’hoirie le bien reçu du </a:t>
            </a:r>
            <a:r>
              <a:rPr lang="fr-CH" sz="2600" i="1" dirty="0" smtClean="0">
                <a:latin typeface="Baskerville Old Face" panose="02020602080505020303" pitchFamily="18" charset="0"/>
              </a:rPr>
              <a:t>de cujus</a:t>
            </a:r>
            <a:r>
              <a:rPr lang="fr-CH" sz="2600" dirty="0" smtClean="0">
                <a:latin typeface="Baskerville Old Face" panose="02020602080505020303" pitchFamily="18" charset="0"/>
              </a:rPr>
              <a:t>. Ce bien est ensuite traité comme un bien </a:t>
            </a:r>
            <a:r>
              <a:rPr lang="fr-CH" sz="2600" dirty="0" err="1" smtClean="0">
                <a:latin typeface="Baskerville Old Face" panose="02020602080505020303" pitchFamily="18" charset="0"/>
              </a:rPr>
              <a:t>extant</a:t>
            </a:r>
            <a:r>
              <a:rPr lang="fr-CH" sz="2600" dirty="0" smtClean="0">
                <a:latin typeface="Baskerville Old Face" panose="02020602080505020303" pitchFamily="18" charset="0"/>
              </a:rPr>
              <a:t> (628 I 1</a:t>
            </a:r>
            <a:r>
              <a:rPr lang="fr-CH" sz="2600" baseline="30000" dirty="0" smtClean="0">
                <a:latin typeface="Baskerville Old Face" panose="02020602080505020303" pitchFamily="18" charset="0"/>
              </a:rPr>
              <a:t>ère</a:t>
            </a:r>
            <a:r>
              <a:rPr lang="fr-CH" sz="2600" dirty="0" smtClean="0">
                <a:latin typeface="Baskerville Old Face" panose="02020602080505020303" pitchFamily="18" charset="0"/>
              </a:rPr>
              <a:t> </a:t>
            </a:r>
            <a:r>
              <a:rPr lang="fr-CH" sz="2600" dirty="0" err="1" smtClean="0">
                <a:latin typeface="Baskerville Old Face" panose="02020602080505020303" pitchFamily="18" charset="0"/>
              </a:rPr>
              <a:t>hyp</a:t>
            </a:r>
            <a:r>
              <a:rPr lang="fr-CH" sz="2600" dirty="0" smtClean="0">
                <a:latin typeface="Baskerville Old Face" panose="02020602080505020303" pitchFamily="18" charset="0"/>
              </a:rPr>
              <a:t>. CC).</a:t>
            </a:r>
          </a:p>
          <a:p>
            <a:pPr marL="896938" lvl="1" indent="-355600" algn="just">
              <a:buFont typeface="Wingdings" panose="05000000000000000000" pitchFamily="2" charset="2"/>
              <a:buChar char="v"/>
            </a:pPr>
            <a:r>
              <a:rPr lang="fr-CH" sz="2600" b="1" dirty="0" smtClean="0">
                <a:latin typeface="Baskerville Old Face" panose="02020602080505020303" pitchFamily="18" charset="0"/>
              </a:rPr>
              <a:t>Rapport comptable : </a:t>
            </a:r>
            <a:r>
              <a:rPr lang="fr-CH" sz="2600" dirty="0" smtClean="0">
                <a:latin typeface="Baskerville Old Face" panose="02020602080505020303" pitchFamily="18" charset="0"/>
              </a:rPr>
              <a:t>l’héritier attributaire garde le bien reçu du </a:t>
            </a:r>
            <a:r>
              <a:rPr lang="fr-CH" sz="2600" i="1" dirty="0" smtClean="0">
                <a:latin typeface="Baskerville Old Face" panose="02020602080505020303" pitchFamily="18" charset="0"/>
              </a:rPr>
              <a:t>de cujus</a:t>
            </a:r>
            <a:r>
              <a:rPr lang="fr-CH" sz="2600" dirty="0" smtClean="0">
                <a:latin typeface="Baskerville Old Face" panose="02020602080505020303" pitchFamily="18" charset="0"/>
              </a:rPr>
              <a:t>. Son montant est comptabilisé dans la </a:t>
            </a:r>
            <a:r>
              <a:rPr lang="fr-CH" sz="2600" dirty="0" err="1" smtClean="0">
                <a:latin typeface="Baskerville Old Face" panose="02020602080505020303" pitchFamily="18" charset="0"/>
              </a:rPr>
              <a:t>MàP</a:t>
            </a:r>
            <a:r>
              <a:rPr lang="fr-CH" sz="2600" dirty="0" smtClean="0">
                <a:latin typeface="Baskerville Old Face" panose="02020602080505020303" pitchFamily="18" charset="0"/>
              </a:rPr>
              <a:t>. L’héritier procède ensuite à un rapport par imputation lors du partage (628 I 2</a:t>
            </a:r>
            <a:r>
              <a:rPr lang="fr-CH" sz="2600" baseline="30000" dirty="0" smtClean="0">
                <a:latin typeface="Baskerville Old Face" panose="02020602080505020303" pitchFamily="18" charset="0"/>
              </a:rPr>
              <a:t>e</a:t>
            </a:r>
            <a:r>
              <a:rPr lang="fr-CH" sz="2600" dirty="0" smtClean="0">
                <a:latin typeface="Baskerville Old Face" panose="02020602080505020303" pitchFamily="18" charset="0"/>
              </a:rPr>
              <a:t> </a:t>
            </a:r>
            <a:r>
              <a:rPr lang="fr-CH" sz="2600" dirty="0" err="1" smtClean="0">
                <a:latin typeface="Baskerville Old Face" panose="02020602080505020303" pitchFamily="18" charset="0"/>
              </a:rPr>
              <a:t>hyp</a:t>
            </a:r>
            <a:r>
              <a:rPr lang="fr-CH" sz="2600" dirty="0" smtClean="0">
                <a:latin typeface="Baskerville Old Face" panose="02020602080505020303" pitchFamily="18" charset="0"/>
              </a:rPr>
              <a:t>. CC).</a:t>
            </a:r>
          </a:p>
          <a:p>
            <a:pPr marL="0" indent="0" algn="just">
              <a:buNone/>
            </a:pPr>
            <a:r>
              <a:rPr lang="fr-CH" sz="2600" b="1" dirty="0" smtClean="0">
                <a:latin typeface="Baskerville Old Face" panose="02020602080505020303" pitchFamily="18" charset="0"/>
              </a:rPr>
              <a:t>Les rapports concernent la masse à partager (</a:t>
            </a:r>
            <a:r>
              <a:rPr lang="fr-CH" sz="2600" b="1" dirty="0" err="1" smtClean="0">
                <a:latin typeface="Baskerville Old Face" panose="02020602080505020303" pitchFamily="18" charset="0"/>
              </a:rPr>
              <a:t>MàP</a:t>
            </a:r>
            <a:r>
              <a:rPr lang="fr-CH" sz="2600" b="1" dirty="0" smtClean="0">
                <a:latin typeface="Baskerville Old Face" panose="02020602080505020303" pitchFamily="18" charset="0"/>
              </a:rPr>
              <a:t>) et se distinguent en cela des réunions, lesquelles ont trait à la réduction. Lorsqu’un bien n’est pas soumis au rapport, il faut alors regarder s’il peut faire l’objet d’une réunion (cf. </a:t>
            </a:r>
            <a:r>
              <a:rPr lang="fr-CH" sz="2600" b="1" i="1" dirty="0" smtClean="0">
                <a:latin typeface="Baskerville Old Face" panose="02020602080505020303" pitchFamily="18" charset="0"/>
              </a:rPr>
              <a:t>infra</a:t>
            </a:r>
            <a:r>
              <a:rPr lang="fr-CH" sz="2600" b="1" dirty="0" smtClean="0">
                <a:latin typeface="Baskerville Old Face" panose="02020602080505020303" pitchFamily="18" charset="0"/>
              </a:rPr>
              <a:t>). </a:t>
            </a:r>
            <a:endParaRPr lang="fr-CH" b="1" dirty="0" smtClean="0">
              <a:latin typeface="Baskerville Old Face" panose="02020602080505020303" pitchFamily="18" charset="0"/>
            </a:endParaRPr>
          </a:p>
        </p:txBody>
      </p:sp>
      <p:sp>
        <p:nvSpPr>
          <p:cNvPr id="5" name="Espace réservé du numéro de diapositive 4"/>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28</a:t>
            </a:fld>
            <a:endParaRPr lang="fr-CH" dirty="0">
              <a:latin typeface="Baskerville Old Face" panose="02020602080505020303" pitchFamily="18" charset="0"/>
            </a:endParaRPr>
          </a:p>
        </p:txBody>
      </p:sp>
    </p:spTree>
    <p:extLst>
      <p:ext uri="{BB962C8B-B14F-4D97-AF65-F5344CB8AC3E}">
        <p14:creationId xmlns:p14="http://schemas.microsoft.com/office/powerpoint/2010/main" val="1593620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III.	Liquidation de la succession</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B.	Masse à partager (les rapports)</a:t>
            </a:r>
            <a:endParaRPr lang="fr-CH" sz="3200" b="1" dirty="0">
              <a:latin typeface="Baskerville Old Face" panose="02020602080505020303" pitchFamily="18" charset="0"/>
            </a:endParaRPr>
          </a:p>
        </p:txBody>
      </p:sp>
      <p:graphicFrame>
        <p:nvGraphicFramePr>
          <p:cNvPr id="6" name="Espace réservé du contenu 5"/>
          <p:cNvGraphicFramePr>
            <a:graphicFrameLocks noGrp="1"/>
          </p:cNvGraphicFramePr>
          <p:nvPr>
            <p:ph idx="1"/>
            <p:extLst>
              <p:ext uri="{D42A27DB-BD31-4B8C-83A1-F6EECF244321}">
                <p14:modId xmlns:p14="http://schemas.microsoft.com/office/powerpoint/2010/main" val="3583031326"/>
              </p:ext>
            </p:extLst>
          </p:nvPr>
        </p:nvGraphicFramePr>
        <p:xfrm>
          <a:off x="1117600" y="1701800"/>
          <a:ext cx="10156825" cy="447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Espace réservé du numéro de diapositive 4"/>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29</a:t>
            </a:fld>
            <a:endParaRPr lang="fr-CH" dirty="0">
              <a:latin typeface="Baskerville Old Face" panose="02020602080505020303" pitchFamily="18" charset="0"/>
            </a:endParaRPr>
          </a:p>
        </p:txBody>
      </p:sp>
      <p:sp>
        <p:nvSpPr>
          <p:cNvPr id="7" name="ZoneTexte 6"/>
          <p:cNvSpPr txBox="1"/>
          <p:nvPr/>
        </p:nvSpPr>
        <p:spPr>
          <a:xfrm>
            <a:off x="1117310" y="5949280"/>
            <a:ext cx="2599558" cy="297004"/>
          </a:xfrm>
          <a:prstGeom prst="rect">
            <a:avLst/>
          </a:prstGeom>
          <a:noFill/>
        </p:spPr>
        <p:txBody>
          <a:bodyPr wrap="square" rtlCol="0">
            <a:spAutoFit/>
          </a:bodyPr>
          <a:lstStyle/>
          <a:p>
            <a:pPr>
              <a:lnSpc>
                <a:spcPct val="95000"/>
              </a:lnSpc>
            </a:pPr>
            <a:r>
              <a:rPr lang="fr-CH" sz="1400" cap="small" dirty="0" smtClean="0">
                <a:latin typeface="Baskerville Old Face" panose="02020602080505020303" pitchFamily="18" charset="0"/>
              </a:rPr>
              <a:t>Steinauer</a:t>
            </a:r>
            <a:r>
              <a:rPr lang="fr-CH" sz="1400" dirty="0" smtClean="0">
                <a:latin typeface="Baskerville Old Face" panose="02020602080505020303" pitchFamily="18" charset="0"/>
              </a:rPr>
              <a:t>, Successions, n. 174.</a:t>
            </a:r>
            <a:endParaRPr lang="fr-CH" sz="1400" dirty="0">
              <a:latin typeface="Baskerville Old Face" panose="02020602080505020303" pitchFamily="18" charset="0"/>
            </a:endParaRPr>
          </a:p>
        </p:txBody>
      </p:sp>
    </p:spTree>
    <p:extLst>
      <p:ext uri="{BB962C8B-B14F-4D97-AF65-F5344CB8AC3E}">
        <p14:creationId xmlns:p14="http://schemas.microsoft.com/office/powerpoint/2010/main" val="1296997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 	Introduction</a:t>
            </a:r>
            <a:br>
              <a:rPr lang="fr-CH" sz="4800" b="1" dirty="0" smtClean="0">
                <a:latin typeface="Baskerville Old Face" panose="02020602080505020303" pitchFamily="18" charset="0"/>
              </a:rPr>
            </a:br>
            <a:r>
              <a:rPr lang="fr-CH" sz="3200" b="1" dirty="0">
                <a:latin typeface="Baskerville Old Face" panose="02020602080505020303" pitchFamily="18" charset="0"/>
              </a:rPr>
              <a:t>A</a:t>
            </a:r>
            <a:r>
              <a:rPr lang="fr-CH" sz="3200" b="1" dirty="0" smtClean="0">
                <a:latin typeface="Baskerville Old Face" panose="02020602080505020303" pitchFamily="18" charset="0"/>
              </a:rPr>
              <a:t>.	Le plan</a:t>
            </a:r>
            <a:endParaRPr lang="fr-CH" sz="3200" b="1" dirty="0">
              <a:latin typeface="Baskerville Old Face" panose="02020602080505020303" pitchFamily="18" charset="0"/>
            </a:endParaRPr>
          </a:p>
        </p:txBody>
      </p:sp>
      <p:graphicFrame>
        <p:nvGraphicFramePr>
          <p:cNvPr id="6" name="Espace réservé du contenu 5"/>
          <p:cNvGraphicFramePr>
            <a:graphicFrameLocks noGrp="1"/>
          </p:cNvGraphicFramePr>
          <p:nvPr>
            <p:ph idx="1"/>
            <p:extLst/>
          </p:nvPr>
        </p:nvGraphicFramePr>
        <p:xfrm>
          <a:off x="1117309" y="2132856"/>
          <a:ext cx="10156826" cy="2682240"/>
        </p:xfrm>
        <a:graphic>
          <a:graphicData uri="http://schemas.openxmlformats.org/drawingml/2006/table">
            <a:tbl>
              <a:tblPr firstRow="1" bandRow="1">
                <a:tableStyleId>{69012ECD-51FC-41F1-AA8D-1B2483CD663E}</a:tableStyleId>
              </a:tblPr>
              <a:tblGrid>
                <a:gridCol w="5078413"/>
                <a:gridCol w="5078413"/>
              </a:tblGrid>
              <a:tr h="370840">
                <a:tc>
                  <a:txBody>
                    <a:bodyPr/>
                    <a:lstStyle/>
                    <a:p>
                      <a:pPr algn="ctr"/>
                      <a:r>
                        <a:rPr lang="fr-CH" dirty="0" smtClean="0">
                          <a:latin typeface="Baskerville Old Face" panose="02020602080505020303" pitchFamily="18" charset="0"/>
                        </a:rPr>
                        <a:t>Liquidation du régime</a:t>
                      </a:r>
                      <a:r>
                        <a:rPr lang="fr-CH" baseline="0" dirty="0" smtClean="0">
                          <a:latin typeface="Baskerville Old Face" panose="02020602080505020303" pitchFamily="18" charset="0"/>
                        </a:rPr>
                        <a:t> matrimonial</a:t>
                      </a:r>
                      <a:endParaRPr lang="fr-CH" dirty="0">
                        <a:latin typeface="Baskerville Old Face" panose="020206020805050203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CH" dirty="0" smtClean="0">
                          <a:latin typeface="Baskerville Old Face" panose="02020602080505020303" pitchFamily="18" charset="0"/>
                        </a:rPr>
                        <a:t>Liquidation de la succession</a:t>
                      </a:r>
                      <a:endParaRPr lang="fr-CH" dirty="0">
                        <a:latin typeface="Baskerville Old Face" panose="020206020805050203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25040">
                <a:tc>
                  <a:txBody>
                    <a:bodyPr/>
                    <a:lstStyle/>
                    <a:p>
                      <a:pPr marL="514350" indent="-514350">
                        <a:buFont typeface="+mj-lt"/>
                        <a:buAutoNum type="romanUcPeriod"/>
                      </a:pPr>
                      <a:r>
                        <a:rPr lang="fr-CH" dirty="0" smtClean="0">
                          <a:latin typeface="Baskerville Old Face" panose="02020602080505020303" pitchFamily="18" charset="0"/>
                        </a:rPr>
                        <a:t>Opérations préliminaires</a:t>
                      </a:r>
                    </a:p>
                    <a:p>
                      <a:pPr marL="514350" indent="-514350">
                        <a:buFont typeface="+mj-lt"/>
                        <a:buAutoNum type="romanUcPeriod"/>
                      </a:pPr>
                      <a:r>
                        <a:rPr lang="fr-CH" dirty="0" smtClean="0">
                          <a:latin typeface="Baskerville Old Face" panose="02020602080505020303" pitchFamily="18" charset="0"/>
                        </a:rPr>
                        <a:t>Dissociation des patrimoines</a:t>
                      </a:r>
                    </a:p>
                    <a:p>
                      <a:pPr marL="514350" indent="-514350">
                        <a:buFont typeface="+mj-lt"/>
                        <a:buAutoNum type="romanUcPeriod"/>
                      </a:pPr>
                      <a:r>
                        <a:rPr lang="fr-CH" dirty="0" smtClean="0">
                          <a:latin typeface="Baskerville Old Face" panose="02020602080505020303" pitchFamily="18" charset="0"/>
                        </a:rPr>
                        <a:t>Reprise des biens propres</a:t>
                      </a:r>
                    </a:p>
                    <a:p>
                      <a:pPr marL="514350" indent="-514350">
                        <a:buFont typeface="+mj-lt"/>
                        <a:buAutoNum type="romanUcPeriod"/>
                      </a:pPr>
                      <a:r>
                        <a:rPr lang="fr-CH" dirty="0" smtClean="0">
                          <a:latin typeface="Baskerville Old Face" panose="02020602080505020303" pitchFamily="18" charset="0"/>
                        </a:rPr>
                        <a:t>Etablissement</a:t>
                      </a:r>
                      <a:r>
                        <a:rPr lang="fr-CH" baseline="0" dirty="0" smtClean="0">
                          <a:latin typeface="Baskerville Old Face" panose="02020602080505020303" pitchFamily="18" charset="0"/>
                        </a:rPr>
                        <a:t> du compte d’acquêts</a:t>
                      </a:r>
                    </a:p>
                    <a:p>
                      <a:pPr marL="514350" indent="-514350">
                        <a:buFont typeface="+mj-lt"/>
                        <a:buAutoNum type="romanUcPeriod"/>
                      </a:pPr>
                      <a:r>
                        <a:rPr lang="fr-CH" dirty="0" smtClean="0">
                          <a:latin typeface="Baskerville Old Face" panose="02020602080505020303" pitchFamily="18" charset="0"/>
                        </a:rPr>
                        <a:t>Compensation des créances</a:t>
                      </a:r>
                      <a:endParaRPr lang="fr-CH" dirty="0">
                        <a:latin typeface="Baskerville Old Face" panose="020206020805050203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14350" indent="-514350">
                        <a:buFont typeface="+mj-lt"/>
                        <a:buAutoNum type="romanUcPeriod"/>
                      </a:pPr>
                      <a:r>
                        <a:rPr lang="fr-CH" dirty="0" smtClean="0">
                          <a:latin typeface="Baskerville Old Face" panose="02020602080505020303" pitchFamily="18" charset="0"/>
                        </a:rPr>
                        <a:t>Masse à partager</a:t>
                      </a:r>
                    </a:p>
                    <a:p>
                      <a:pPr marL="514350" indent="-514350">
                        <a:buFont typeface="+mj-lt"/>
                        <a:buAutoNum type="romanUcPeriod"/>
                      </a:pPr>
                      <a:r>
                        <a:rPr lang="fr-CH" dirty="0" smtClean="0">
                          <a:latin typeface="Baskerville Old Face" panose="02020602080505020303" pitchFamily="18" charset="0"/>
                        </a:rPr>
                        <a:t>Parts héréditaires</a:t>
                      </a:r>
                    </a:p>
                    <a:p>
                      <a:pPr marL="514350" indent="-514350">
                        <a:buFont typeface="+mj-lt"/>
                        <a:buAutoNum type="romanUcPeriod"/>
                      </a:pPr>
                      <a:r>
                        <a:rPr lang="fr-CH" baseline="0" dirty="0" smtClean="0">
                          <a:latin typeface="Baskerville Old Face" panose="02020602080505020303" pitchFamily="18" charset="0"/>
                        </a:rPr>
                        <a:t>Contrôle des réserves héréditaires</a:t>
                      </a:r>
                    </a:p>
                    <a:p>
                      <a:pPr marL="514350" indent="-514350">
                        <a:buFont typeface="+mj-lt"/>
                        <a:buAutoNum type="romanUcPeriod"/>
                      </a:pPr>
                      <a:r>
                        <a:rPr lang="fr-CH" dirty="0" smtClean="0">
                          <a:latin typeface="Baskerville Old Face" panose="02020602080505020303" pitchFamily="18" charset="0"/>
                        </a:rPr>
                        <a:t>Réductions</a:t>
                      </a:r>
                    </a:p>
                    <a:p>
                      <a:pPr marL="514350" indent="-514350">
                        <a:buFont typeface="+mj-lt"/>
                        <a:buAutoNum type="romanUcPeriod"/>
                      </a:pPr>
                      <a:r>
                        <a:rPr lang="fr-CH" dirty="0" smtClean="0">
                          <a:latin typeface="Baskerville Old Face" panose="02020602080505020303" pitchFamily="18" charset="0"/>
                        </a:rPr>
                        <a:t>Partage</a:t>
                      </a:r>
                      <a:endParaRPr lang="fr-CH" dirty="0">
                        <a:latin typeface="Baskerville Old Face" panose="02020602080505020303"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7" name="Espace réservé du contenu 2"/>
          <p:cNvSpPr txBox="1">
            <a:spLocks/>
          </p:cNvSpPr>
          <p:nvPr/>
        </p:nvSpPr>
        <p:spPr>
          <a:xfrm>
            <a:off x="1117309" y="2420888"/>
            <a:ext cx="10157354" cy="3751312"/>
          </a:xfrm>
          <a:prstGeom prst="rect">
            <a:avLst/>
          </a:prstGeom>
        </p:spPr>
        <p:txBody>
          <a:bodyPr vert="horz" lIns="121899" tIns="60949" rIns="121899" bIns="60949" rtlCol="0">
            <a:normAutofit/>
          </a:bodyPr>
          <a:lstStyle>
            <a:lvl1pPr marL="304747" indent="-304747" algn="l" defTabSz="1218987" rtl="0"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l" defTabSz="1218987" rtl="0" eaLnBrk="1" latinLnBrk="0" hangingPunct="1">
              <a:lnSpc>
                <a:spcPct val="95000"/>
              </a:lnSpc>
              <a:spcBef>
                <a:spcPts val="1066"/>
              </a:spcBef>
              <a:buSzPct val="90000"/>
              <a:buFont typeface="Century Gothic" pitchFamily="34" charset="0"/>
              <a:buChar char="–"/>
              <a:defRPr sz="1800" kern="1200" baseline="0">
                <a:solidFill>
                  <a:schemeClr val="tx1"/>
                </a:solidFill>
                <a:latin typeface="+mn-lt"/>
                <a:ea typeface="+mn-ea"/>
                <a:cs typeface="+mn-cs"/>
              </a:defRPr>
            </a:lvl7pPr>
            <a:lvl8pPr marL="3291264" indent="-304747" algn="l" defTabSz="1218987" rtl="0" eaLnBrk="1" latinLnBrk="0" hangingPunct="1">
              <a:lnSpc>
                <a:spcPct val="95000"/>
              </a:lnSpc>
              <a:spcBef>
                <a:spcPts val="1066"/>
              </a:spcBef>
              <a:buSzPct val="90000"/>
              <a:buFont typeface="Century Gothic" pitchFamily="34" charset="0"/>
              <a:buChar char="–"/>
              <a:defRPr sz="1800" kern="1200" baseline="0">
                <a:solidFill>
                  <a:schemeClr val="tx1"/>
                </a:solidFill>
                <a:latin typeface="+mn-lt"/>
                <a:ea typeface="+mn-ea"/>
                <a:cs typeface="+mn-cs"/>
              </a:defRPr>
            </a:lvl8pPr>
            <a:lvl9pPr marL="3778859" indent="-304747" algn="l" defTabSz="1218987" rtl="0" eaLnBrk="1" latinLnBrk="0" hangingPunct="1">
              <a:lnSpc>
                <a:spcPct val="95000"/>
              </a:lnSpc>
              <a:spcBef>
                <a:spcPts val="1066"/>
              </a:spcBef>
              <a:buSzPct val="90000"/>
              <a:buFont typeface="Century Gothic" pitchFamily="34" charset="0"/>
              <a:buChar char="–"/>
              <a:defRPr sz="1800" kern="1200" baseline="0">
                <a:solidFill>
                  <a:schemeClr val="tx1"/>
                </a:solidFill>
                <a:latin typeface="+mn-lt"/>
                <a:ea typeface="+mn-ea"/>
                <a:cs typeface="+mn-cs"/>
              </a:defRPr>
            </a:lvl9pPr>
          </a:lstStyle>
          <a:p>
            <a:pPr marL="0" indent="0">
              <a:buFont typeface="Arial" pitchFamily="34" charset="0"/>
              <a:buNone/>
            </a:pPr>
            <a:endParaRPr lang="fr-CH" sz="2800" dirty="0" smtClean="0">
              <a:latin typeface="Baskerville Old Face" panose="02020602080505020303" pitchFamily="18" charset="0"/>
            </a:endParaRPr>
          </a:p>
          <a:p>
            <a:pPr marL="0" indent="0">
              <a:buFont typeface="Arial" pitchFamily="34" charset="0"/>
              <a:buNone/>
            </a:pPr>
            <a:endParaRPr lang="fr-CH" sz="2800" dirty="0" smtClean="0">
              <a:latin typeface="Baskerville Old Face" panose="02020602080505020303" pitchFamily="18" charset="0"/>
            </a:endParaRPr>
          </a:p>
          <a:p>
            <a:pPr marL="0" indent="0">
              <a:buFont typeface="Arial" pitchFamily="34" charset="0"/>
              <a:buNone/>
            </a:pPr>
            <a:endParaRPr lang="fr-CH" sz="2800" dirty="0">
              <a:latin typeface="Baskerville Old Face" panose="02020602080505020303" pitchFamily="18" charset="0"/>
            </a:endParaRPr>
          </a:p>
          <a:p>
            <a:pPr marL="0" indent="0">
              <a:buFont typeface="Arial" pitchFamily="34" charset="0"/>
              <a:buNone/>
            </a:pPr>
            <a:endParaRPr lang="fr-CH" sz="2800" dirty="0" smtClean="0">
              <a:latin typeface="Baskerville Old Face" panose="02020602080505020303" pitchFamily="18" charset="0"/>
            </a:endParaRPr>
          </a:p>
          <a:p>
            <a:pPr marL="0" indent="0" algn="just">
              <a:buFont typeface="Arial" pitchFamily="34" charset="0"/>
              <a:buNone/>
            </a:pPr>
            <a:r>
              <a:rPr lang="fr-CH" sz="2000" dirty="0" smtClean="0">
                <a:latin typeface="Baskerville Old Face" panose="02020602080505020303" pitchFamily="18" charset="0"/>
              </a:rPr>
              <a:t>NB : seuls seront abordés dans ce cours les cas d’unions conjugales soumises au régime de la participation aux acquêts.</a:t>
            </a:r>
            <a:endParaRPr lang="fr-CH" sz="2000" dirty="0">
              <a:latin typeface="Baskerville Old Face" panose="02020602080505020303" pitchFamily="18" charset="0"/>
            </a:endParaRPr>
          </a:p>
        </p:txBody>
      </p:sp>
      <p:sp>
        <p:nvSpPr>
          <p:cNvPr id="3" name="Espace réservé du numéro de diapositive 2"/>
          <p:cNvSpPr>
            <a:spLocks noGrp="1"/>
          </p:cNvSpPr>
          <p:nvPr>
            <p:ph type="sldNum" sz="quarter" idx="12"/>
          </p:nvPr>
        </p:nvSpPr>
        <p:spPr/>
        <p:txBody>
          <a:bodyPr/>
          <a:lstStyle/>
          <a:p>
            <a:fld id="{77EFBFAF-BC2A-450A-8D3D-AE862EE8DAF1}" type="slidenum">
              <a:rPr lang="fr-CH" smtClean="0">
                <a:latin typeface="Baskerville Old Face" panose="02020602080505020303" pitchFamily="18" charset="0"/>
              </a:rPr>
              <a:t>3</a:t>
            </a:fld>
            <a:endParaRPr lang="fr-CH" dirty="0">
              <a:latin typeface="Baskerville Old Face" panose="02020602080505020303" pitchFamily="18" charset="0"/>
            </a:endParaRPr>
          </a:p>
        </p:txBody>
      </p:sp>
    </p:spTree>
    <p:extLst>
      <p:ext uri="{BB962C8B-B14F-4D97-AF65-F5344CB8AC3E}">
        <p14:creationId xmlns:p14="http://schemas.microsoft.com/office/powerpoint/2010/main" val="190784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III.	Liquidation de la succession</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B.	Casus (</a:t>
            </a:r>
            <a:r>
              <a:rPr lang="fr-CH" sz="3200" b="1" dirty="0" err="1" smtClean="0">
                <a:latin typeface="Baskerville Old Face" panose="02020602080505020303" pitchFamily="18" charset="0"/>
              </a:rPr>
              <a:t>MàP</a:t>
            </a:r>
            <a:r>
              <a:rPr lang="fr-CH" sz="3200" b="1" dirty="0" smtClean="0">
                <a:latin typeface="Baskerville Old Face" panose="02020602080505020303" pitchFamily="18" charset="0"/>
              </a:rPr>
              <a:t>)</a:t>
            </a:r>
            <a:endParaRPr lang="fr-CH" sz="3200" b="1" dirty="0">
              <a:latin typeface="Baskerville Old Face" panose="02020602080505020303" pitchFamily="18" charset="0"/>
            </a:endParaRPr>
          </a:p>
        </p:txBody>
      </p:sp>
      <p:sp>
        <p:nvSpPr>
          <p:cNvPr id="3" name="Espace réservé du contenu 2"/>
          <p:cNvSpPr>
            <a:spLocks noGrp="1"/>
          </p:cNvSpPr>
          <p:nvPr>
            <p:ph idx="1"/>
          </p:nvPr>
        </p:nvSpPr>
        <p:spPr/>
        <p:txBody>
          <a:bodyPr>
            <a:normAutofit/>
          </a:bodyPr>
          <a:lstStyle/>
          <a:p>
            <a:pPr marL="0" indent="0" algn="just">
              <a:buNone/>
            </a:pPr>
            <a:r>
              <a:rPr lang="fr-CH" sz="1800" b="1" u="sng" dirty="0" smtClean="0">
                <a:latin typeface="Baskerville Old Face" panose="02020602080505020303" pitchFamily="18" charset="0"/>
              </a:rPr>
              <a:t>Casus :</a:t>
            </a:r>
            <a:r>
              <a:rPr lang="fr-CH" sz="1800" dirty="0" smtClean="0">
                <a:latin typeface="Baskerville Old Face" panose="02020602080505020303" pitchFamily="18" charset="0"/>
              </a:rPr>
              <a:t> Jack décède en novembre 2015 laissant son épouse Sally et leurs enfants Bob et Marie. Les BE s’élèvent à 600’000.-. </a:t>
            </a:r>
          </a:p>
          <a:p>
            <a:pPr marL="0" indent="0" algn="just">
              <a:buNone/>
            </a:pPr>
            <a:r>
              <a:rPr lang="fr-CH" sz="1800" dirty="0" smtClean="0">
                <a:latin typeface="Baskerville Old Face" panose="02020602080505020303" pitchFamily="18" charset="0"/>
              </a:rPr>
              <a:t>En 2011, Jack a offert 100’000.- À Bob pour l’aider à acquérir son nouvel appartement. En 2012, il a donné à Marie un montant de 50’000.-. En 2013, il offre sa voiture d’une valeur de 50’000.- </a:t>
            </a:r>
            <a:r>
              <a:rPr lang="fr-CH" sz="1800" dirty="0">
                <a:latin typeface="Baskerville Old Face" panose="02020602080505020303" pitchFamily="18" charset="0"/>
              </a:rPr>
              <a:t>à</a:t>
            </a:r>
            <a:r>
              <a:rPr lang="fr-CH" sz="1800" dirty="0" smtClean="0">
                <a:latin typeface="Baskerville Old Face" panose="02020602080505020303" pitchFamily="18" charset="0"/>
              </a:rPr>
              <a:t> Bob en lui précisant qu’il s’agit d’un avancement d’hoirie. En 2014, il offre à nouveau 50’000.- à Marie pour l’aider à s’installer à New York. </a:t>
            </a:r>
            <a:r>
              <a:rPr lang="fr-CH" sz="1800" dirty="0">
                <a:latin typeface="Baskerville Old Face" panose="02020602080505020303" pitchFamily="18" charset="0"/>
              </a:rPr>
              <a:t>En 2014, </a:t>
            </a:r>
            <a:r>
              <a:rPr lang="fr-CH" sz="1800" dirty="0" smtClean="0">
                <a:latin typeface="Baskerville Old Face" panose="02020602080505020303" pitchFamily="18" charset="0"/>
              </a:rPr>
              <a:t>Jack a effectué un généreux don de 350’000.- à </a:t>
            </a:r>
            <a:r>
              <a:rPr lang="fr-CH" sz="1800" dirty="0">
                <a:latin typeface="Baskerville Old Face" panose="02020602080505020303" pitchFamily="18" charset="0"/>
              </a:rPr>
              <a:t>la Fondation </a:t>
            </a:r>
            <a:r>
              <a:rPr lang="fr-CH" sz="1800" dirty="0" err="1" smtClean="0">
                <a:latin typeface="Baskerville Old Face" panose="02020602080505020303" pitchFamily="18" charset="0"/>
              </a:rPr>
              <a:t>SwissZik</a:t>
            </a:r>
            <a:r>
              <a:rPr lang="fr-CH" sz="1800" dirty="0" smtClean="0">
                <a:latin typeface="Baskerville Old Face" panose="02020602080505020303" pitchFamily="18" charset="0"/>
              </a:rPr>
              <a:t>. </a:t>
            </a:r>
            <a:endParaRPr lang="fr-CH" sz="1800" dirty="0">
              <a:latin typeface="Baskerville Old Face" panose="02020602080505020303" pitchFamily="18" charset="0"/>
            </a:endParaRPr>
          </a:p>
          <a:p>
            <a:pPr marL="0" indent="0" algn="just">
              <a:buNone/>
            </a:pPr>
            <a:r>
              <a:rPr lang="fr-CH" sz="1800" dirty="0" smtClean="0">
                <a:latin typeface="Baskerville Old Face" panose="02020602080505020303" pitchFamily="18" charset="0"/>
              </a:rPr>
              <a:t>Il offre en 2015 une bague d’une valeur de 5’000.- à Marie à l’occasion de son mariage. Avant de mourir, il rédige un testament dans lequel il dispense Marie du rapport de la donation de 2012. </a:t>
            </a:r>
          </a:p>
          <a:p>
            <a:pPr marL="0" indent="0" algn="just">
              <a:buNone/>
            </a:pPr>
            <a:endParaRPr lang="fr-CH" b="1" dirty="0" smtClean="0">
              <a:latin typeface="Baskerville Old Face" panose="02020602080505020303" pitchFamily="18" charset="0"/>
            </a:endParaRPr>
          </a:p>
        </p:txBody>
      </p:sp>
      <p:sp>
        <p:nvSpPr>
          <p:cNvPr id="5" name="Espace réservé du numéro de diapositive 4"/>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30</a:t>
            </a:fld>
            <a:endParaRPr lang="fr-CH" dirty="0">
              <a:latin typeface="Baskerville Old Face" panose="02020602080505020303" pitchFamily="18" charset="0"/>
            </a:endParaRPr>
          </a:p>
        </p:txBody>
      </p:sp>
      <p:sp>
        <p:nvSpPr>
          <p:cNvPr id="6" name="Rectangle 5"/>
          <p:cNvSpPr/>
          <p:nvPr/>
        </p:nvSpPr>
        <p:spPr>
          <a:xfrm>
            <a:off x="6569575" y="4692289"/>
            <a:ext cx="360040" cy="334269"/>
          </a:xfrm>
          <a:prstGeom prst="rect">
            <a:avLst/>
          </a:prstGeom>
          <a:solidFill>
            <a:schemeClr val="tx1">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7" name="Ellipse 6"/>
          <p:cNvSpPr/>
          <p:nvPr/>
        </p:nvSpPr>
        <p:spPr>
          <a:xfrm>
            <a:off x="4986480" y="4697648"/>
            <a:ext cx="360040" cy="334269"/>
          </a:xfrm>
          <a:prstGeom prst="ellipse">
            <a:avLst/>
          </a:prstGeom>
          <a:solidFill>
            <a:schemeClr val="bg2">
              <a:lumMod val="75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cxnSp>
        <p:nvCxnSpPr>
          <p:cNvPr id="8" name="Connecteur droit 7"/>
          <p:cNvCxnSpPr>
            <a:stCxn id="7" idx="6"/>
            <a:endCxn id="6" idx="1"/>
          </p:cNvCxnSpPr>
          <p:nvPr/>
        </p:nvCxnSpPr>
        <p:spPr>
          <a:xfrm flipV="1">
            <a:off x="5346520" y="4859424"/>
            <a:ext cx="1223055" cy="5359"/>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9" name="Ellipse 8"/>
          <p:cNvSpPr/>
          <p:nvPr/>
        </p:nvSpPr>
        <p:spPr>
          <a:xfrm>
            <a:off x="5327436" y="5427526"/>
            <a:ext cx="360040" cy="334269"/>
          </a:xfrm>
          <a:prstGeom prst="ellipse">
            <a:avLst/>
          </a:prstGeom>
          <a:solidFill>
            <a:schemeClr val="tx1">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0" name="Rectangle 9"/>
          <p:cNvSpPr/>
          <p:nvPr/>
        </p:nvSpPr>
        <p:spPr>
          <a:xfrm>
            <a:off x="6247701" y="5436282"/>
            <a:ext cx="360040" cy="334269"/>
          </a:xfrm>
          <a:prstGeom prst="rect">
            <a:avLst/>
          </a:prstGeom>
          <a:solidFill>
            <a:schemeClr val="tx1">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cxnSp>
        <p:nvCxnSpPr>
          <p:cNvPr id="11" name="Connecteur droit 10"/>
          <p:cNvCxnSpPr>
            <a:endCxn id="9" idx="0"/>
          </p:cNvCxnSpPr>
          <p:nvPr/>
        </p:nvCxnSpPr>
        <p:spPr>
          <a:xfrm flipH="1">
            <a:off x="5507456" y="4864782"/>
            <a:ext cx="450050" cy="562744"/>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flipH="1">
            <a:off x="4925807" y="4676358"/>
            <a:ext cx="464363" cy="411540"/>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4940799" y="4668433"/>
            <a:ext cx="462186" cy="419465"/>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4" name="Connecteur droit 13"/>
          <p:cNvCxnSpPr>
            <a:endCxn id="10" idx="0"/>
          </p:cNvCxnSpPr>
          <p:nvPr/>
        </p:nvCxnSpPr>
        <p:spPr>
          <a:xfrm>
            <a:off x="5950396" y="4869160"/>
            <a:ext cx="477325" cy="567122"/>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7629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III.	Liquidation de la succession</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B.	Casus (</a:t>
            </a:r>
            <a:r>
              <a:rPr lang="fr-CH" sz="3200" b="1" dirty="0" err="1" smtClean="0">
                <a:latin typeface="Baskerville Old Face" panose="02020602080505020303" pitchFamily="18" charset="0"/>
              </a:rPr>
              <a:t>MàP</a:t>
            </a:r>
            <a:r>
              <a:rPr lang="fr-CH" sz="3200" b="1" dirty="0">
                <a:latin typeface="Baskerville Old Face" panose="02020602080505020303" pitchFamily="18" charset="0"/>
              </a:rPr>
              <a:t>)</a:t>
            </a:r>
          </a:p>
        </p:txBody>
      </p:sp>
      <p:sp>
        <p:nvSpPr>
          <p:cNvPr id="3" name="Espace réservé du contenu 2"/>
          <p:cNvSpPr>
            <a:spLocks noGrp="1"/>
          </p:cNvSpPr>
          <p:nvPr>
            <p:ph idx="1"/>
          </p:nvPr>
        </p:nvSpPr>
        <p:spPr/>
        <p:txBody>
          <a:bodyPr>
            <a:normAutofit/>
          </a:bodyPr>
          <a:lstStyle/>
          <a:p>
            <a:pPr marL="0" indent="0" algn="just">
              <a:buNone/>
            </a:pPr>
            <a:r>
              <a:rPr lang="fr-CH" b="1" dirty="0" smtClean="0">
                <a:latin typeface="Baskerville Old Face" panose="02020602080505020303" pitchFamily="18" charset="0"/>
              </a:rPr>
              <a:t> </a:t>
            </a:r>
          </a:p>
        </p:txBody>
      </p:sp>
      <p:sp>
        <p:nvSpPr>
          <p:cNvPr id="5" name="Espace réservé du numéro de diapositive 4"/>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31</a:t>
            </a:fld>
            <a:endParaRPr lang="fr-CH" dirty="0">
              <a:latin typeface="Baskerville Old Face" panose="02020602080505020303" pitchFamily="18" charset="0"/>
            </a:endParaRPr>
          </a:p>
        </p:txBody>
      </p:sp>
      <p:graphicFrame>
        <p:nvGraphicFramePr>
          <p:cNvPr id="4" name="Tableau 3"/>
          <p:cNvGraphicFramePr>
            <a:graphicFrameLocks noGrp="1"/>
          </p:cNvGraphicFramePr>
          <p:nvPr>
            <p:extLst>
              <p:ext uri="{D42A27DB-BD31-4B8C-83A1-F6EECF244321}">
                <p14:modId xmlns:p14="http://schemas.microsoft.com/office/powerpoint/2010/main" val="997510350"/>
              </p:ext>
            </p:extLst>
          </p:nvPr>
        </p:nvGraphicFramePr>
        <p:xfrm>
          <a:off x="1227434" y="2321561"/>
          <a:ext cx="9937104" cy="3230880"/>
        </p:xfrm>
        <a:graphic>
          <a:graphicData uri="http://schemas.openxmlformats.org/drawingml/2006/table">
            <a:tbl>
              <a:tblPr firstRow="1" bandRow="1">
                <a:tableStyleId>{616DA210-FB5B-4158-B5E0-FEB733F419BA}</a:tableStyleId>
              </a:tblPr>
              <a:tblGrid>
                <a:gridCol w="3312368"/>
                <a:gridCol w="1883068"/>
                <a:gridCol w="4741668"/>
              </a:tblGrid>
              <a:tr h="124836">
                <a:tc>
                  <a:txBody>
                    <a:bodyPr/>
                    <a:lstStyle/>
                    <a:p>
                      <a:r>
                        <a:rPr lang="fr-CH" sz="1800" b="0" dirty="0" smtClean="0">
                          <a:latin typeface="Baskerville Old Face" panose="02020602080505020303" pitchFamily="18" charset="0"/>
                        </a:rPr>
                        <a:t>BE</a:t>
                      </a:r>
                      <a:endParaRPr lang="fr-CH" sz="1800" b="0" dirty="0">
                        <a:latin typeface="Baskerville Old Face" panose="02020602080505020303" pitchFamily="18" charset="0"/>
                      </a:endParaRPr>
                    </a:p>
                  </a:txBody>
                  <a:tcPr/>
                </a:tc>
                <a:tc>
                  <a:txBody>
                    <a:bodyPr/>
                    <a:lstStyle/>
                    <a:p>
                      <a:pPr algn="r"/>
                      <a:r>
                        <a:rPr lang="fr-CH" sz="1800" b="0" dirty="0" smtClean="0">
                          <a:latin typeface="Baskerville Old Face" panose="02020602080505020303" pitchFamily="18" charset="0"/>
                        </a:rPr>
                        <a:t>600’000.-</a:t>
                      </a:r>
                      <a:endParaRPr lang="fr-CH" sz="1800" b="0" dirty="0">
                        <a:latin typeface="Baskerville Old Face" panose="02020602080505020303" pitchFamily="18" charset="0"/>
                      </a:endParaRPr>
                    </a:p>
                  </a:txBody>
                  <a:tcPr/>
                </a:tc>
                <a:tc>
                  <a:txBody>
                    <a:bodyPr/>
                    <a:lstStyle/>
                    <a:p>
                      <a:endParaRPr lang="fr-CH" sz="1800" dirty="0">
                        <a:latin typeface="Baskerville Old Face" panose="02020602080505020303" pitchFamily="18" charset="0"/>
                      </a:endParaRPr>
                    </a:p>
                  </a:txBody>
                  <a:tcPr/>
                </a:tc>
              </a:tr>
              <a:tr h="370840">
                <a:tc>
                  <a:txBody>
                    <a:bodyPr/>
                    <a:lstStyle/>
                    <a:p>
                      <a:r>
                        <a:rPr lang="fr-CH" sz="1800" dirty="0" smtClean="0">
                          <a:latin typeface="Baskerville Old Face" panose="02020602080505020303" pitchFamily="18" charset="0"/>
                        </a:rPr>
                        <a:t>Dettes </a:t>
                      </a:r>
                      <a:r>
                        <a:rPr lang="fr-CH" sz="1800" i="1" dirty="0" smtClean="0">
                          <a:latin typeface="Baskerville Old Face" panose="02020602080505020303" pitchFamily="18" charset="0"/>
                        </a:rPr>
                        <a:t>de</a:t>
                      </a:r>
                      <a:r>
                        <a:rPr lang="fr-CH" sz="1800" i="1" baseline="0" dirty="0" smtClean="0">
                          <a:latin typeface="Baskerville Old Face" panose="02020602080505020303" pitchFamily="18" charset="0"/>
                        </a:rPr>
                        <a:t> cujus </a:t>
                      </a:r>
                      <a:r>
                        <a:rPr lang="fr-CH" sz="1800" i="0" baseline="0" dirty="0" smtClean="0">
                          <a:latin typeface="Baskerville Old Face" panose="02020602080505020303" pitchFamily="18" charset="0"/>
                        </a:rPr>
                        <a:t>/ succession</a:t>
                      </a:r>
                      <a:endParaRPr lang="fr-CH" sz="1800" dirty="0">
                        <a:latin typeface="Baskerville Old Face" panose="02020602080505020303" pitchFamily="18" charset="0"/>
                      </a:endParaRPr>
                    </a:p>
                  </a:txBody>
                  <a:tcPr/>
                </a:tc>
                <a:tc>
                  <a:txBody>
                    <a:bodyPr/>
                    <a:lstStyle/>
                    <a:p>
                      <a:pPr algn="r"/>
                      <a:r>
                        <a:rPr lang="fr-CH" sz="1800" dirty="0" smtClean="0">
                          <a:latin typeface="Baskerville Old Face" panose="02020602080505020303" pitchFamily="18" charset="0"/>
                        </a:rPr>
                        <a:t>0.-</a:t>
                      </a:r>
                      <a:endParaRPr lang="fr-CH" sz="1800" dirty="0">
                        <a:latin typeface="Baskerville Old Face" panose="02020602080505020303" pitchFamily="18" charset="0"/>
                      </a:endParaRPr>
                    </a:p>
                  </a:txBody>
                  <a:tcPr/>
                </a:tc>
                <a:tc>
                  <a:txBody>
                    <a:bodyPr/>
                    <a:lstStyle/>
                    <a:p>
                      <a:endParaRPr lang="fr-CH" sz="1800" dirty="0">
                        <a:latin typeface="Baskerville Old Face" panose="02020602080505020303" pitchFamily="18" charset="0"/>
                      </a:endParaRPr>
                    </a:p>
                  </a:txBody>
                  <a:tcPr/>
                </a:tc>
              </a:tr>
              <a:tr h="370840">
                <a:tc>
                  <a:txBody>
                    <a:bodyPr/>
                    <a:lstStyle/>
                    <a:p>
                      <a:r>
                        <a:rPr lang="fr-CH" sz="1800" dirty="0" smtClean="0">
                          <a:latin typeface="Baskerville Old Face" panose="02020602080505020303" pitchFamily="18" charset="0"/>
                        </a:rPr>
                        <a:t>Donation 1 (2011, Bob)</a:t>
                      </a:r>
                      <a:endParaRPr lang="fr-CH" sz="1800" dirty="0">
                        <a:latin typeface="Baskerville Old Face" panose="02020602080505020303" pitchFamily="18" charset="0"/>
                      </a:endParaRPr>
                    </a:p>
                  </a:txBody>
                  <a:tcPr/>
                </a:tc>
                <a:tc>
                  <a:txBody>
                    <a:bodyPr/>
                    <a:lstStyle/>
                    <a:p>
                      <a:pPr algn="r"/>
                      <a:r>
                        <a:rPr lang="fr-CH" sz="1800" dirty="0" smtClean="0">
                          <a:latin typeface="Baskerville Old Face" panose="02020602080505020303" pitchFamily="18" charset="0"/>
                        </a:rPr>
                        <a:t>100’000.-</a:t>
                      </a:r>
                      <a:endParaRPr lang="fr-CH" sz="1800" dirty="0">
                        <a:latin typeface="Baskerville Old Face" panose="02020602080505020303" pitchFamily="18" charset="0"/>
                      </a:endParaRPr>
                    </a:p>
                  </a:txBody>
                  <a:tcPr/>
                </a:tc>
                <a:tc>
                  <a:txBody>
                    <a:bodyPr/>
                    <a:lstStyle/>
                    <a:p>
                      <a:pPr marL="93663" indent="0"/>
                      <a:r>
                        <a:rPr lang="fr-CH" sz="1800" dirty="0" smtClean="0">
                          <a:latin typeface="Baskerville Old Face" panose="02020602080505020303" pitchFamily="18" charset="0"/>
                        </a:rPr>
                        <a:t>Frais d’établissement (626 II CC)</a:t>
                      </a:r>
                      <a:endParaRPr lang="fr-CH" sz="1800" dirty="0">
                        <a:latin typeface="Baskerville Old Face" panose="02020602080505020303" pitchFamily="18" charset="0"/>
                      </a:endParaRPr>
                    </a:p>
                  </a:txBody>
                  <a:tcPr/>
                </a:tc>
              </a:tr>
              <a:tr h="370840">
                <a:tc>
                  <a:txBody>
                    <a:bodyPr/>
                    <a:lstStyle/>
                    <a:p>
                      <a:r>
                        <a:rPr lang="fr-CH" sz="1800" dirty="0" smtClean="0">
                          <a:latin typeface="Baskerville Old Face" panose="02020602080505020303" pitchFamily="18" charset="0"/>
                        </a:rPr>
                        <a:t>Donation 2 (2012, Marie)</a:t>
                      </a:r>
                      <a:endParaRPr lang="fr-CH" sz="1800" dirty="0">
                        <a:latin typeface="Baskerville Old Face" panose="02020602080505020303" pitchFamily="18" charset="0"/>
                      </a:endParaRPr>
                    </a:p>
                  </a:txBody>
                  <a:tcPr/>
                </a:tc>
                <a:tc>
                  <a:txBody>
                    <a:bodyPr/>
                    <a:lstStyle/>
                    <a:p>
                      <a:pPr algn="r"/>
                      <a:r>
                        <a:rPr lang="fr-CH" sz="1800" dirty="0" smtClean="0">
                          <a:latin typeface="Baskerville Old Face" panose="02020602080505020303" pitchFamily="18" charset="0"/>
                        </a:rPr>
                        <a:t>0.-</a:t>
                      </a:r>
                      <a:endParaRPr lang="fr-CH" sz="1800" dirty="0">
                        <a:latin typeface="Baskerville Old Face" panose="02020602080505020303" pitchFamily="18" charset="0"/>
                      </a:endParaRPr>
                    </a:p>
                  </a:txBody>
                  <a:tcPr/>
                </a:tc>
                <a:tc>
                  <a:txBody>
                    <a:bodyPr/>
                    <a:lstStyle/>
                    <a:p>
                      <a:pPr marL="177800" indent="-84138"/>
                      <a:r>
                        <a:rPr lang="fr-CH" sz="1800" dirty="0" smtClean="0">
                          <a:latin typeface="Baskerville Old Face" panose="02020602080505020303" pitchFamily="18" charset="0"/>
                        </a:rPr>
                        <a:t>Dispense de rapport par</a:t>
                      </a:r>
                      <a:r>
                        <a:rPr lang="fr-CH" sz="1800" baseline="0" dirty="0" smtClean="0">
                          <a:latin typeface="Baskerville Old Face" panose="02020602080505020303" pitchFamily="18" charset="0"/>
                        </a:rPr>
                        <a:t> testament (626 II CC)</a:t>
                      </a:r>
                    </a:p>
                    <a:p>
                      <a:pPr marL="361950" indent="0"/>
                      <a:r>
                        <a:rPr lang="fr-CH" sz="1800" baseline="0" dirty="0" smtClean="0">
                          <a:solidFill>
                            <a:srgbClr val="C00000"/>
                          </a:solidFill>
                          <a:latin typeface="Baskerville Old Face" panose="02020602080505020303" pitchFamily="18" charset="0"/>
                          <a:sym typeface="Wingdings" panose="05000000000000000000" pitchFamily="2" charset="2"/>
                        </a:rPr>
                        <a:t> </a:t>
                      </a:r>
                      <a:r>
                        <a:rPr lang="fr-CH" sz="1800" baseline="0" dirty="0" smtClean="0">
                          <a:solidFill>
                            <a:srgbClr val="C00000"/>
                          </a:solidFill>
                          <a:latin typeface="Baskerville Old Face" panose="02020602080505020303" pitchFamily="18" charset="0"/>
                        </a:rPr>
                        <a:t>implique une possible réunion</a:t>
                      </a:r>
                      <a:endParaRPr lang="fr-CH" sz="1800" dirty="0">
                        <a:solidFill>
                          <a:srgbClr val="C00000"/>
                        </a:solidFill>
                        <a:latin typeface="Baskerville Old Face" panose="02020602080505020303" pitchFamily="18" charset="0"/>
                      </a:endParaRPr>
                    </a:p>
                  </a:txBody>
                  <a:tcPr/>
                </a:tc>
              </a:tr>
              <a:tr h="370840">
                <a:tc>
                  <a:txBody>
                    <a:bodyPr/>
                    <a:lstStyle/>
                    <a:p>
                      <a:r>
                        <a:rPr lang="fr-CH" sz="1800" dirty="0" smtClean="0">
                          <a:latin typeface="Baskerville Old Face" panose="02020602080505020303" pitchFamily="18" charset="0"/>
                        </a:rPr>
                        <a:t>Donation 3 (2013, Bob)</a:t>
                      </a:r>
                      <a:endParaRPr lang="fr-CH" sz="1800" dirty="0">
                        <a:latin typeface="Baskerville Old Face" panose="02020602080505020303" pitchFamily="18" charset="0"/>
                      </a:endParaRPr>
                    </a:p>
                  </a:txBody>
                  <a:tcPr/>
                </a:tc>
                <a:tc>
                  <a:txBody>
                    <a:bodyPr/>
                    <a:lstStyle/>
                    <a:p>
                      <a:pPr algn="r"/>
                      <a:r>
                        <a:rPr lang="fr-CH" sz="1800" dirty="0" smtClean="0">
                          <a:latin typeface="Baskerville Old Face" panose="02020602080505020303" pitchFamily="18" charset="0"/>
                        </a:rPr>
                        <a:t>50’000.-</a:t>
                      </a:r>
                      <a:endParaRPr lang="fr-CH" sz="1800" dirty="0">
                        <a:latin typeface="Baskerville Old Face" panose="02020602080505020303" pitchFamily="18" charset="0"/>
                      </a:endParaRPr>
                    </a:p>
                  </a:txBody>
                  <a:tcPr/>
                </a:tc>
                <a:tc>
                  <a:txBody>
                    <a:bodyPr/>
                    <a:lstStyle/>
                    <a:p>
                      <a:pPr marL="93663" indent="0"/>
                      <a:r>
                        <a:rPr lang="fr-CH" sz="1800" dirty="0" smtClean="0">
                          <a:latin typeface="Baskerville Old Face" panose="02020602080505020303" pitchFamily="18" charset="0"/>
                        </a:rPr>
                        <a:t>Avancement d’hoirie (626 I CC)</a:t>
                      </a:r>
                      <a:endParaRPr lang="fr-CH" sz="1800" dirty="0">
                        <a:latin typeface="Baskerville Old Face" panose="02020602080505020303" pitchFamily="18" charset="0"/>
                      </a:endParaRPr>
                    </a:p>
                  </a:txBody>
                  <a:tcPr/>
                </a:tc>
              </a:tr>
              <a:tr h="370840">
                <a:tc>
                  <a:txBody>
                    <a:bodyPr/>
                    <a:lstStyle/>
                    <a:p>
                      <a:r>
                        <a:rPr lang="fr-CH" sz="1800" dirty="0" smtClean="0">
                          <a:latin typeface="Baskerville Old Face" panose="02020602080505020303" pitchFamily="18" charset="0"/>
                        </a:rPr>
                        <a:t>Donation </a:t>
                      </a:r>
                      <a:r>
                        <a:rPr lang="fr-CH" sz="1800" baseline="0" dirty="0" smtClean="0">
                          <a:latin typeface="Baskerville Old Face" panose="02020602080505020303" pitchFamily="18" charset="0"/>
                        </a:rPr>
                        <a:t>4 (2014, Marie)</a:t>
                      </a:r>
                      <a:endParaRPr lang="fr-CH" sz="1800" dirty="0">
                        <a:latin typeface="Baskerville Old Face" panose="02020602080505020303" pitchFamily="18" charset="0"/>
                      </a:endParaRPr>
                    </a:p>
                  </a:txBody>
                  <a:tcPr/>
                </a:tc>
                <a:tc>
                  <a:txBody>
                    <a:bodyPr/>
                    <a:lstStyle/>
                    <a:p>
                      <a:pPr algn="r"/>
                      <a:r>
                        <a:rPr lang="fr-CH" sz="1800" smtClean="0">
                          <a:latin typeface="Baskerville Old Face" panose="02020602080505020303" pitchFamily="18" charset="0"/>
                        </a:rPr>
                        <a:t>50’000.-</a:t>
                      </a:r>
                      <a:endParaRPr lang="fr-CH" sz="1800" dirty="0">
                        <a:latin typeface="Baskerville Old Face" panose="02020602080505020303" pitchFamily="18" charset="0"/>
                      </a:endParaRPr>
                    </a:p>
                  </a:txBody>
                  <a:tcPr/>
                </a:tc>
                <a:tc>
                  <a:txBody>
                    <a:bodyPr/>
                    <a:lstStyle/>
                    <a:p>
                      <a:pPr marL="93663" indent="0"/>
                      <a:r>
                        <a:rPr lang="fr-CH" sz="1800" dirty="0" smtClean="0">
                          <a:latin typeface="Baskerville Old Face" panose="02020602080505020303" pitchFamily="18" charset="0"/>
                        </a:rPr>
                        <a:t>Frais d’établissement (626 II CC)</a:t>
                      </a:r>
                      <a:endParaRPr lang="fr-CH" sz="1800" dirty="0">
                        <a:latin typeface="Baskerville Old Face" panose="02020602080505020303" pitchFamily="18" charset="0"/>
                      </a:endParaRPr>
                    </a:p>
                  </a:txBody>
                  <a:tcPr/>
                </a:tc>
              </a:tr>
              <a:tr h="370840">
                <a:tc>
                  <a:txBody>
                    <a:bodyPr/>
                    <a:lstStyle/>
                    <a:p>
                      <a:r>
                        <a:rPr lang="fr-CH" sz="1800" dirty="0" smtClean="0">
                          <a:latin typeface="Baskerville Old Face" panose="02020602080505020303" pitchFamily="18" charset="0"/>
                        </a:rPr>
                        <a:t>Donation</a:t>
                      </a:r>
                      <a:r>
                        <a:rPr lang="fr-CH" sz="1800" baseline="0" dirty="0" smtClean="0">
                          <a:latin typeface="Baskerville Old Face" panose="02020602080505020303" pitchFamily="18" charset="0"/>
                        </a:rPr>
                        <a:t> 5 (2015, Marie)</a:t>
                      </a:r>
                      <a:endParaRPr lang="fr-CH" sz="1800" dirty="0">
                        <a:latin typeface="Baskerville Old Face" panose="02020602080505020303" pitchFamily="18" charset="0"/>
                      </a:endParaRPr>
                    </a:p>
                  </a:txBody>
                  <a:tcPr/>
                </a:tc>
                <a:tc>
                  <a:txBody>
                    <a:bodyPr/>
                    <a:lstStyle/>
                    <a:p>
                      <a:pPr algn="r"/>
                      <a:r>
                        <a:rPr lang="fr-CH" sz="1800" dirty="0" smtClean="0">
                          <a:latin typeface="Baskerville Old Face" panose="02020602080505020303" pitchFamily="18" charset="0"/>
                        </a:rPr>
                        <a:t>0.-</a:t>
                      </a:r>
                      <a:endParaRPr lang="fr-CH" sz="1800" dirty="0">
                        <a:latin typeface="Baskerville Old Face" panose="02020602080505020303" pitchFamily="18" charset="0"/>
                      </a:endParaRPr>
                    </a:p>
                  </a:txBody>
                  <a:tcPr/>
                </a:tc>
                <a:tc>
                  <a:txBody>
                    <a:bodyPr/>
                    <a:lstStyle/>
                    <a:p>
                      <a:pPr marL="93663" indent="0"/>
                      <a:r>
                        <a:rPr lang="fr-CH" sz="1800" dirty="0" smtClean="0">
                          <a:latin typeface="Baskerville Old Face" panose="02020602080505020303" pitchFamily="18" charset="0"/>
                        </a:rPr>
                        <a:t>Présent d’usage (632 CC)</a:t>
                      </a:r>
                      <a:endParaRPr lang="fr-CH" sz="1800" dirty="0">
                        <a:latin typeface="Baskerville Old Face" panose="02020602080505020303" pitchFamily="18" charset="0"/>
                      </a:endParaRPr>
                    </a:p>
                  </a:txBody>
                  <a:tcPr/>
                </a:tc>
              </a:tr>
              <a:tr h="370840">
                <a:tc>
                  <a:txBody>
                    <a:bodyPr/>
                    <a:lstStyle/>
                    <a:p>
                      <a:r>
                        <a:rPr lang="fr-CH" sz="1800" b="1" dirty="0" smtClean="0">
                          <a:latin typeface="Baskerville Old Face" panose="02020602080505020303" pitchFamily="18" charset="0"/>
                        </a:rPr>
                        <a:t>Total </a:t>
                      </a:r>
                      <a:r>
                        <a:rPr lang="fr-CH" sz="1800" b="1" dirty="0" err="1" smtClean="0">
                          <a:latin typeface="Baskerville Old Face" panose="02020602080505020303" pitchFamily="18" charset="0"/>
                        </a:rPr>
                        <a:t>MàP</a:t>
                      </a:r>
                      <a:endParaRPr lang="fr-CH" sz="1800" b="1" dirty="0">
                        <a:latin typeface="Baskerville Old Face" panose="02020602080505020303" pitchFamily="18" charset="0"/>
                      </a:endParaRPr>
                    </a:p>
                  </a:txBody>
                  <a:tcPr/>
                </a:tc>
                <a:tc>
                  <a:txBody>
                    <a:bodyPr/>
                    <a:lstStyle/>
                    <a:p>
                      <a:pPr algn="r"/>
                      <a:r>
                        <a:rPr lang="fr-CH" sz="1800" b="1" dirty="0" smtClean="0">
                          <a:latin typeface="Baskerville Old Face" panose="02020602080505020303" pitchFamily="18" charset="0"/>
                        </a:rPr>
                        <a:t>800’000.-</a:t>
                      </a:r>
                      <a:endParaRPr lang="fr-CH" sz="1800" b="1" dirty="0">
                        <a:latin typeface="Baskerville Old Face" panose="02020602080505020303" pitchFamily="18" charset="0"/>
                      </a:endParaRPr>
                    </a:p>
                  </a:txBody>
                  <a:tcPr/>
                </a:tc>
                <a:tc>
                  <a:txBody>
                    <a:bodyPr/>
                    <a:lstStyle/>
                    <a:p>
                      <a:endParaRPr lang="fr-CH" sz="1800" dirty="0">
                        <a:latin typeface="Baskerville Old Face" panose="02020602080505020303" pitchFamily="18" charset="0"/>
                      </a:endParaRPr>
                    </a:p>
                  </a:txBody>
                  <a:tcPr/>
                </a:tc>
              </a:tr>
            </a:tbl>
          </a:graphicData>
        </a:graphic>
      </p:graphicFrame>
    </p:spTree>
    <p:extLst>
      <p:ext uri="{BB962C8B-B14F-4D97-AF65-F5344CB8AC3E}">
        <p14:creationId xmlns:p14="http://schemas.microsoft.com/office/powerpoint/2010/main" val="2717996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17310" y="980728"/>
            <a:ext cx="10157354" cy="4470400"/>
          </a:xfrm>
        </p:spPr>
        <p:txBody>
          <a:bodyPr>
            <a:normAutofit/>
          </a:bodyPr>
          <a:lstStyle/>
          <a:p>
            <a:pPr marL="0" indent="0" algn="just">
              <a:buNone/>
            </a:pPr>
            <a:endParaRPr lang="fr-CH" sz="3200" dirty="0">
              <a:latin typeface="Baskerville Old Face" panose="02020602080505020303" pitchFamily="18" charset="0"/>
            </a:endParaRPr>
          </a:p>
          <a:p>
            <a:pPr marL="0" indent="0" algn="just">
              <a:buNone/>
            </a:pPr>
            <a:endParaRPr lang="fr-CH" sz="2800" dirty="0" smtClean="0">
              <a:latin typeface="Baskerville Old Face" panose="02020602080505020303" pitchFamily="18" charset="0"/>
            </a:endParaRPr>
          </a:p>
          <a:p>
            <a:pPr marL="0" indent="0" algn="ctr">
              <a:buNone/>
            </a:pPr>
            <a:r>
              <a:rPr lang="fr-CH" sz="4800" b="1" dirty="0" smtClean="0">
                <a:latin typeface="Baskerville Old Face" panose="02020602080505020303" pitchFamily="18" charset="0"/>
              </a:rPr>
              <a:t>2</a:t>
            </a:r>
            <a:r>
              <a:rPr lang="fr-CH" sz="4800" b="1" baseline="30000" dirty="0" smtClean="0">
                <a:latin typeface="Baskerville Old Face" panose="02020602080505020303" pitchFamily="18" charset="0"/>
              </a:rPr>
              <a:t>e</a:t>
            </a:r>
            <a:r>
              <a:rPr lang="fr-CH" sz="4800" b="1" dirty="0" smtClean="0">
                <a:latin typeface="Baskerville Old Face" panose="02020602080505020303" pitchFamily="18" charset="0"/>
              </a:rPr>
              <a:t> étape</a:t>
            </a:r>
          </a:p>
          <a:p>
            <a:pPr marL="0" indent="0" algn="ctr">
              <a:buNone/>
            </a:pPr>
            <a:r>
              <a:rPr lang="fr-CH" sz="4800" dirty="0" smtClean="0">
                <a:latin typeface="Baskerville Old Face" panose="02020602080505020303" pitchFamily="18" charset="0"/>
              </a:rPr>
              <a:t> </a:t>
            </a:r>
            <a:r>
              <a:rPr lang="fr-CH" sz="4000" dirty="0" smtClean="0">
                <a:latin typeface="Baskerville Old Face" panose="02020602080505020303" pitchFamily="18" charset="0"/>
              </a:rPr>
              <a:t>– Les parts héréditaires </a:t>
            </a:r>
            <a:r>
              <a:rPr lang="fr-CH" sz="4000" dirty="0">
                <a:latin typeface="Baskerville Old Face" panose="02020602080505020303" pitchFamily="18" charset="0"/>
              </a:rPr>
              <a:t>–</a:t>
            </a:r>
            <a:endParaRPr lang="fr-CH" sz="4800" dirty="0">
              <a:latin typeface="Baskerville Old Face" panose="02020602080505020303" pitchFamily="18" charset="0"/>
            </a:endParaRPr>
          </a:p>
        </p:txBody>
      </p:sp>
      <p:sp>
        <p:nvSpPr>
          <p:cNvPr id="2" name="Espace réservé du numéro de diapositive 1"/>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32</a:t>
            </a:fld>
            <a:endParaRPr lang="fr-CH" dirty="0">
              <a:latin typeface="Baskerville Old Face" panose="02020602080505020303" pitchFamily="18" charset="0"/>
            </a:endParaRPr>
          </a:p>
        </p:txBody>
      </p:sp>
    </p:spTree>
    <p:extLst>
      <p:ext uri="{BB962C8B-B14F-4D97-AF65-F5344CB8AC3E}">
        <p14:creationId xmlns:p14="http://schemas.microsoft.com/office/powerpoint/2010/main" val="372709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III.	Liquidation de la succession</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C.	Parts héréditaires</a:t>
            </a:r>
            <a:endParaRPr lang="fr-CH" sz="3200" b="1" dirty="0">
              <a:latin typeface="Baskerville Old Face" panose="02020602080505020303" pitchFamily="18" charset="0"/>
            </a:endParaRPr>
          </a:p>
        </p:txBody>
      </p:sp>
      <p:sp>
        <p:nvSpPr>
          <p:cNvPr id="3" name="Espace réservé du contenu 2"/>
          <p:cNvSpPr>
            <a:spLocks noGrp="1"/>
          </p:cNvSpPr>
          <p:nvPr>
            <p:ph idx="1"/>
          </p:nvPr>
        </p:nvSpPr>
        <p:spPr/>
        <p:txBody>
          <a:bodyPr>
            <a:normAutofit/>
          </a:bodyPr>
          <a:lstStyle/>
          <a:p>
            <a:pPr marL="896938" indent="-896938">
              <a:buAutoNum type="romanUcPeriod"/>
            </a:pPr>
            <a:endParaRPr lang="fr-CH" dirty="0" smtClean="0">
              <a:latin typeface="Baskerville Old Face" panose="02020602080505020303" pitchFamily="18" charset="0"/>
            </a:endParaRPr>
          </a:p>
          <a:p>
            <a:pPr marL="896938" indent="-896938" algn="just">
              <a:buAutoNum type="romanUcPeriod"/>
            </a:pPr>
            <a:r>
              <a:rPr lang="fr-CH" b="1" dirty="0" smtClean="0">
                <a:latin typeface="Baskerville Old Face" panose="02020602080505020303" pitchFamily="18" charset="0"/>
              </a:rPr>
              <a:t>Vocation volontaire :</a:t>
            </a:r>
            <a:r>
              <a:rPr lang="fr-CH" dirty="0" smtClean="0">
                <a:latin typeface="Baskerville Old Face" panose="02020602080505020303" pitchFamily="18" charset="0"/>
              </a:rPr>
              <a:t> respecter </a:t>
            </a:r>
            <a:r>
              <a:rPr lang="fr-CH" u="sng" dirty="0" smtClean="0">
                <a:latin typeface="Baskerville Old Face" panose="02020602080505020303" pitchFamily="18" charset="0"/>
              </a:rPr>
              <a:t>en premier lieu</a:t>
            </a:r>
            <a:r>
              <a:rPr lang="fr-CH" dirty="0" smtClean="0">
                <a:latin typeface="Baskerville Old Face" panose="02020602080505020303" pitchFamily="18" charset="0"/>
              </a:rPr>
              <a:t> les dispositions pour cause morts (s’il y en a) selon la volonté du de </a:t>
            </a:r>
            <a:r>
              <a:rPr lang="fr-CH" i="1" dirty="0" smtClean="0">
                <a:latin typeface="Baskerville Old Face" panose="02020602080505020303" pitchFamily="18" charset="0"/>
              </a:rPr>
              <a:t>de cujus</a:t>
            </a:r>
            <a:r>
              <a:rPr lang="fr-CH" dirty="0" smtClean="0">
                <a:latin typeface="Baskerville Old Face" panose="02020602080505020303" pitchFamily="18" charset="0"/>
              </a:rPr>
              <a:t> en application du principe « favor testamenti ». Il s’agira de legs, pactes successoraux, institutions d’héritiers, constitutions d’usufruits, etc.</a:t>
            </a:r>
          </a:p>
          <a:p>
            <a:pPr marL="0" indent="0" algn="just" defTabSz="896938">
              <a:buNone/>
            </a:pPr>
            <a:r>
              <a:rPr lang="fr-CH" dirty="0" smtClean="0">
                <a:latin typeface="Baskerville Old Face" panose="02020602080505020303" pitchFamily="18" charset="0"/>
              </a:rPr>
              <a:t>	</a:t>
            </a:r>
            <a:r>
              <a:rPr lang="fr-CH" sz="2000" dirty="0" smtClean="0">
                <a:solidFill>
                  <a:srgbClr val="C00000"/>
                </a:solidFill>
                <a:latin typeface="Baskerville Old Face" panose="02020602080505020303" pitchFamily="18" charset="0"/>
              </a:rPr>
              <a:t>Lorsque la </a:t>
            </a:r>
            <a:r>
              <a:rPr lang="fr-CH" sz="2000" dirty="0" err="1" smtClean="0">
                <a:solidFill>
                  <a:srgbClr val="C00000"/>
                </a:solidFill>
                <a:latin typeface="Baskerville Old Face" panose="02020602080505020303" pitchFamily="18" charset="0"/>
              </a:rPr>
              <a:t>MàP</a:t>
            </a:r>
            <a:r>
              <a:rPr lang="fr-CH" sz="2000" dirty="0" smtClean="0">
                <a:solidFill>
                  <a:srgbClr val="C00000"/>
                </a:solidFill>
                <a:latin typeface="Baskerville Old Face" panose="02020602080505020303" pitchFamily="18" charset="0"/>
              </a:rPr>
              <a:t> est établie, on attribue </a:t>
            </a:r>
            <a:r>
              <a:rPr lang="fr-CH" sz="2000" b="1" dirty="0" smtClean="0">
                <a:solidFill>
                  <a:srgbClr val="C00000"/>
                </a:solidFill>
                <a:latin typeface="Baskerville Old Face" panose="02020602080505020303" pitchFamily="18" charset="0"/>
              </a:rPr>
              <a:t>d’abord</a:t>
            </a:r>
            <a:r>
              <a:rPr lang="fr-CH" sz="2000" dirty="0" smtClean="0">
                <a:solidFill>
                  <a:srgbClr val="C00000"/>
                </a:solidFill>
                <a:latin typeface="Baskerville Old Face" panose="02020602080505020303" pitchFamily="18" charset="0"/>
              </a:rPr>
              <a:t> les libéralités pour cause de mort (p.ex. 	legs), </a:t>
            </a:r>
            <a:r>
              <a:rPr lang="fr-CH" sz="2000" b="1" dirty="0" smtClean="0">
                <a:solidFill>
                  <a:srgbClr val="C00000"/>
                </a:solidFill>
                <a:latin typeface="Baskerville Old Face" panose="02020602080505020303" pitchFamily="18" charset="0"/>
              </a:rPr>
              <a:t>ensuite</a:t>
            </a:r>
            <a:r>
              <a:rPr lang="fr-CH" sz="2000" dirty="0" smtClean="0">
                <a:solidFill>
                  <a:srgbClr val="C00000"/>
                </a:solidFill>
                <a:latin typeface="Baskerville Old Face" panose="02020602080505020303" pitchFamily="18" charset="0"/>
              </a:rPr>
              <a:t> les parts aux héritiers. Cela permettra de voir après si les réserves sont 	respectées.</a:t>
            </a:r>
            <a:endParaRPr lang="fr-CH" sz="2000" dirty="0">
              <a:solidFill>
                <a:srgbClr val="C00000"/>
              </a:solidFill>
              <a:latin typeface="Baskerville Old Face" panose="02020602080505020303" pitchFamily="18" charset="0"/>
            </a:endParaRPr>
          </a:p>
          <a:p>
            <a:pPr marL="896938" indent="-896938" algn="just">
              <a:buAutoNum type="romanUcPeriod"/>
            </a:pPr>
            <a:r>
              <a:rPr lang="fr-CH" b="1" dirty="0" smtClean="0">
                <a:latin typeface="Baskerville Old Face" panose="02020602080505020303" pitchFamily="18" charset="0"/>
              </a:rPr>
              <a:t>Vocation légale :</a:t>
            </a:r>
            <a:r>
              <a:rPr lang="fr-CH" dirty="0" smtClean="0">
                <a:latin typeface="Baskerville Old Face" panose="02020602080505020303" pitchFamily="18" charset="0"/>
              </a:rPr>
              <a:t> Attribution aux héritiers légaux de leurs parts légales. S’il y a eu une vocation légale, attribution aux héritiers légaux du disponible.</a:t>
            </a:r>
            <a:endParaRPr lang="fr-CH" dirty="0">
              <a:latin typeface="Baskerville Old Face" panose="02020602080505020303" pitchFamily="18" charset="0"/>
            </a:endParaRPr>
          </a:p>
        </p:txBody>
      </p:sp>
      <p:sp>
        <p:nvSpPr>
          <p:cNvPr id="5" name="Espace réservé du numéro de diapositive 4"/>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33</a:t>
            </a:fld>
            <a:endParaRPr lang="fr-CH" dirty="0">
              <a:latin typeface="Baskerville Old Face" panose="02020602080505020303" pitchFamily="18" charset="0"/>
            </a:endParaRPr>
          </a:p>
        </p:txBody>
      </p:sp>
    </p:spTree>
    <p:extLst>
      <p:ext uri="{BB962C8B-B14F-4D97-AF65-F5344CB8AC3E}">
        <p14:creationId xmlns:p14="http://schemas.microsoft.com/office/powerpoint/2010/main" val="731000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III.	Liquidation de la succession</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D.	Casus (parts)</a:t>
            </a:r>
            <a:endParaRPr lang="fr-CH" sz="3200" b="1" dirty="0">
              <a:latin typeface="Baskerville Old Face" panose="02020602080505020303" pitchFamily="18" charset="0"/>
            </a:endParaRPr>
          </a:p>
        </p:txBody>
      </p:sp>
      <p:sp>
        <p:nvSpPr>
          <p:cNvPr id="3" name="Espace réservé du contenu 2"/>
          <p:cNvSpPr>
            <a:spLocks noGrp="1"/>
          </p:cNvSpPr>
          <p:nvPr>
            <p:ph idx="1"/>
          </p:nvPr>
        </p:nvSpPr>
        <p:spPr/>
        <p:txBody>
          <a:bodyPr>
            <a:noAutofit/>
          </a:bodyPr>
          <a:lstStyle/>
          <a:p>
            <a:pPr marL="0" indent="0" algn="just" defTabSz="1524000">
              <a:buNone/>
              <a:tabLst>
                <a:tab pos="895350" algn="l"/>
              </a:tabLst>
            </a:pPr>
            <a:r>
              <a:rPr lang="fr-CH" sz="1600" dirty="0" smtClean="0">
                <a:latin typeface="Baskerville Old Face" panose="02020602080505020303" pitchFamily="18" charset="0"/>
              </a:rPr>
              <a:t>Nous avons :</a:t>
            </a:r>
          </a:p>
          <a:p>
            <a:pPr marL="0" indent="0" algn="just" defTabSz="1524000">
              <a:buNone/>
              <a:tabLst>
                <a:tab pos="895350" algn="l"/>
              </a:tabLst>
            </a:pPr>
            <a:endParaRPr lang="fr-CH" sz="1600" b="1" dirty="0">
              <a:latin typeface="Baskerville Old Face" panose="02020602080505020303" pitchFamily="18" charset="0"/>
            </a:endParaRPr>
          </a:p>
          <a:p>
            <a:pPr marL="0" indent="0" algn="just" defTabSz="1524000">
              <a:buNone/>
              <a:tabLst>
                <a:tab pos="895350" algn="l"/>
              </a:tabLst>
            </a:pPr>
            <a:endParaRPr lang="fr-CH" sz="1600" b="1" dirty="0" smtClean="0">
              <a:latin typeface="Baskerville Old Face" panose="02020602080505020303" pitchFamily="18" charset="0"/>
            </a:endParaRPr>
          </a:p>
          <a:p>
            <a:pPr marL="0" indent="0" algn="just" defTabSz="1524000">
              <a:buNone/>
              <a:tabLst>
                <a:tab pos="895350" algn="l"/>
              </a:tabLst>
            </a:pPr>
            <a:endParaRPr lang="fr-CH" sz="1600" b="1" dirty="0">
              <a:latin typeface="Baskerville Old Face" panose="02020602080505020303" pitchFamily="18" charset="0"/>
            </a:endParaRPr>
          </a:p>
          <a:p>
            <a:pPr marL="0" indent="0" algn="just" defTabSz="1524000">
              <a:buNone/>
              <a:tabLst>
                <a:tab pos="895350" algn="l"/>
              </a:tabLst>
            </a:pPr>
            <a:endParaRPr lang="fr-CH" sz="1400" b="1" dirty="0">
              <a:latin typeface="Baskerville Old Face" panose="02020602080505020303" pitchFamily="18" charset="0"/>
            </a:endParaRPr>
          </a:p>
        </p:txBody>
      </p:sp>
      <p:sp>
        <p:nvSpPr>
          <p:cNvPr id="5" name="Espace réservé du numéro de diapositive 4"/>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34</a:t>
            </a:fld>
            <a:endParaRPr lang="fr-CH" dirty="0">
              <a:latin typeface="Baskerville Old Face" panose="02020602080505020303" pitchFamily="18" charset="0"/>
            </a:endParaRPr>
          </a:p>
        </p:txBody>
      </p:sp>
      <p:sp>
        <p:nvSpPr>
          <p:cNvPr id="13" name="Rectangle 12"/>
          <p:cNvSpPr/>
          <p:nvPr/>
        </p:nvSpPr>
        <p:spPr>
          <a:xfrm>
            <a:off x="6093331" y="2109737"/>
            <a:ext cx="360040" cy="334269"/>
          </a:xfrm>
          <a:prstGeom prst="rect">
            <a:avLst/>
          </a:prstGeom>
          <a:solidFill>
            <a:schemeClr val="tx1">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4" name="Ellipse 13"/>
          <p:cNvSpPr/>
          <p:nvPr/>
        </p:nvSpPr>
        <p:spPr>
          <a:xfrm>
            <a:off x="4510236" y="2115096"/>
            <a:ext cx="360040" cy="334269"/>
          </a:xfrm>
          <a:prstGeom prst="ellipse">
            <a:avLst/>
          </a:prstGeom>
          <a:solidFill>
            <a:schemeClr val="bg2">
              <a:lumMod val="75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cxnSp>
        <p:nvCxnSpPr>
          <p:cNvPr id="15" name="Connecteur droit 14"/>
          <p:cNvCxnSpPr>
            <a:stCxn id="14" idx="6"/>
            <a:endCxn id="13" idx="1"/>
          </p:cNvCxnSpPr>
          <p:nvPr/>
        </p:nvCxnSpPr>
        <p:spPr>
          <a:xfrm flipV="1">
            <a:off x="4870276" y="2276872"/>
            <a:ext cx="1223055" cy="5359"/>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16" name="Ellipse 15"/>
          <p:cNvSpPr/>
          <p:nvPr/>
        </p:nvSpPr>
        <p:spPr>
          <a:xfrm>
            <a:off x="4851192" y="2844974"/>
            <a:ext cx="360040" cy="334269"/>
          </a:xfrm>
          <a:prstGeom prst="ellipse">
            <a:avLst/>
          </a:prstGeom>
          <a:solidFill>
            <a:schemeClr val="tx1">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7" name="Rectangle 16"/>
          <p:cNvSpPr/>
          <p:nvPr/>
        </p:nvSpPr>
        <p:spPr>
          <a:xfrm>
            <a:off x="5771457" y="2853730"/>
            <a:ext cx="360040" cy="334269"/>
          </a:xfrm>
          <a:prstGeom prst="rect">
            <a:avLst/>
          </a:prstGeom>
          <a:solidFill>
            <a:schemeClr val="tx1">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cxnSp>
        <p:nvCxnSpPr>
          <p:cNvPr id="18" name="Connecteur droit 17"/>
          <p:cNvCxnSpPr>
            <a:endCxn id="16" idx="0"/>
          </p:cNvCxnSpPr>
          <p:nvPr/>
        </p:nvCxnSpPr>
        <p:spPr>
          <a:xfrm flipH="1">
            <a:off x="5031212" y="2282230"/>
            <a:ext cx="450050" cy="562744"/>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flipH="1">
            <a:off x="4449563" y="2093806"/>
            <a:ext cx="464363" cy="411540"/>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a:off x="4464555" y="2085881"/>
            <a:ext cx="462186" cy="419465"/>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21" name="Connecteur droit 20"/>
          <p:cNvCxnSpPr>
            <a:endCxn id="17" idx="0"/>
          </p:cNvCxnSpPr>
          <p:nvPr/>
        </p:nvCxnSpPr>
        <p:spPr>
          <a:xfrm>
            <a:off x="5474152" y="2286608"/>
            <a:ext cx="477325" cy="567122"/>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22" name="ZoneTexte 21"/>
          <p:cNvSpPr txBox="1"/>
          <p:nvPr/>
        </p:nvSpPr>
        <p:spPr>
          <a:xfrm>
            <a:off x="6453370" y="2062148"/>
            <a:ext cx="612069" cy="501676"/>
          </a:xfrm>
          <a:prstGeom prst="rect">
            <a:avLst/>
          </a:prstGeom>
          <a:noFill/>
        </p:spPr>
        <p:txBody>
          <a:bodyPr wrap="square" rtlCol="0">
            <a:spAutoFit/>
          </a:bodyPr>
          <a:lstStyle/>
          <a:p>
            <a:pPr algn="ctr">
              <a:lnSpc>
                <a:spcPct val="95000"/>
              </a:lnSpc>
            </a:pPr>
            <a:r>
              <a:rPr lang="fr-CH" sz="1400" dirty="0" smtClean="0">
                <a:latin typeface="Baskerville Old Face" panose="02020602080505020303" pitchFamily="18" charset="0"/>
              </a:rPr>
              <a:t>1/2 [1/4]</a:t>
            </a:r>
            <a:endParaRPr lang="fr-CH" sz="1400" dirty="0">
              <a:latin typeface="Baskerville Old Face" panose="02020602080505020303" pitchFamily="18" charset="0"/>
            </a:endParaRPr>
          </a:p>
        </p:txBody>
      </p:sp>
      <p:sp>
        <p:nvSpPr>
          <p:cNvPr id="23" name="ZoneTexte 22"/>
          <p:cNvSpPr txBox="1"/>
          <p:nvPr/>
        </p:nvSpPr>
        <p:spPr>
          <a:xfrm>
            <a:off x="5645442" y="3208013"/>
            <a:ext cx="612069" cy="501676"/>
          </a:xfrm>
          <a:prstGeom prst="rect">
            <a:avLst/>
          </a:prstGeom>
          <a:noFill/>
        </p:spPr>
        <p:txBody>
          <a:bodyPr wrap="square" rtlCol="0">
            <a:spAutoFit/>
          </a:bodyPr>
          <a:lstStyle/>
          <a:p>
            <a:pPr algn="ctr">
              <a:lnSpc>
                <a:spcPct val="95000"/>
              </a:lnSpc>
            </a:pPr>
            <a:r>
              <a:rPr lang="fr-CH" sz="1400" dirty="0" smtClean="0">
                <a:latin typeface="Baskerville Old Face" panose="02020602080505020303" pitchFamily="18" charset="0"/>
              </a:rPr>
              <a:t>1/4 [3/16]</a:t>
            </a:r>
            <a:endParaRPr lang="fr-CH" sz="1400" dirty="0">
              <a:latin typeface="Baskerville Old Face" panose="02020602080505020303" pitchFamily="18" charset="0"/>
            </a:endParaRPr>
          </a:p>
        </p:txBody>
      </p:sp>
      <p:sp>
        <p:nvSpPr>
          <p:cNvPr id="24" name="ZoneTexte 23"/>
          <p:cNvSpPr txBox="1"/>
          <p:nvPr/>
        </p:nvSpPr>
        <p:spPr>
          <a:xfrm>
            <a:off x="4725177" y="3208013"/>
            <a:ext cx="612069" cy="501676"/>
          </a:xfrm>
          <a:prstGeom prst="rect">
            <a:avLst/>
          </a:prstGeom>
          <a:noFill/>
        </p:spPr>
        <p:txBody>
          <a:bodyPr wrap="square" rtlCol="0">
            <a:spAutoFit/>
          </a:bodyPr>
          <a:lstStyle/>
          <a:p>
            <a:pPr algn="ctr">
              <a:lnSpc>
                <a:spcPct val="95000"/>
              </a:lnSpc>
            </a:pPr>
            <a:r>
              <a:rPr lang="fr-CH" sz="1400" dirty="0" smtClean="0">
                <a:latin typeface="Baskerville Old Face" panose="02020602080505020303" pitchFamily="18" charset="0"/>
              </a:rPr>
              <a:t>1/4 [3/16]</a:t>
            </a:r>
            <a:endParaRPr lang="fr-CH" sz="1400" dirty="0">
              <a:latin typeface="Baskerville Old Face" panose="02020602080505020303" pitchFamily="18" charset="0"/>
            </a:endParaRPr>
          </a:p>
        </p:txBody>
      </p:sp>
      <p:sp>
        <p:nvSpPr>
          <p:cNvPr id="31" name="ZoneTexte 30"/>
          <p:cNvSpPr txBox="1"/>
          <p:nvPr/>
        </p:nvSpPr>
        <p:spPr>
          <a:xfrm>
            <a:off x="8144952" y="2151873"/>
            <a:ext cx="1600325" cy="578620"/>
          </a:xfrm>
          <a:prstGeom prst="rect">
            <a:avLst/>
          </a:prstGeom>
          <a:noFill/>
        </p:spPr>
        <p:txBody>
          <a:bodyPr wrap="square" rtlCol="0">
            <a:spAutoFit/>
          </a:bodyPr>
          <a:lstStyle/>
          <a:p>
            <a:pPr algn="just">
              <a:lnSpc>
                <a:spcPct val="95000"/>
              </a:lnSpc>
              <a:spcAft>
                <a:spcPts val="600"/>
              </a:spcAft>
            </a:pPr>
            <a:r>
              <a:rPr lang="fr-CH" sz="1400" dirty="0" err="1" smtClean="0">
                <a:latin typeface="Baskerville Old Face" panose="02020602080505020303" pitchFamily="18" charset="0"/>
              </a:rPr>
              <a:t>MàP</a:t>
            </a:r>
            <a:r>
              <a:rPr lang="fr-CH" sz="1400" dirty="0" smtClean="0">
                <a:latin typeface="Baskerville Old Face" panose="02020602080505020303" pitchFamily="18" charset="0"/>
              </a:rPr>
              <a:t> = 800’000</a:t>
            </a:r>
          </a:p>
          <a:p>
            <a:pPr algn="just">
              <a:lnSpc>
                <a:spcPct val="95000"/>
              </a:lnSpc>
              <a:spcAft>
                <a:spcPts val="600"/>
              </a:spcAft>
            </a:pPr>
            <a:r>
              <a:rPr lang="fr-CH" sz="1400" dirty="0" smtClean="0">
                <a:latin typeface="Baskerville Old Face" panose="02020602080505020303" pitchFamily="18" charset="0"/>
              </a:rPr>
              <a:t>QD = 3/8</a:t>
            </a:r>
          </a:p>
        </p:txBody>
      </p:sp>
    </p:spTree>
    <p:extLst>
      <p:ext uri="{BB962C8B-B14F-4D97-AF65-F5344CB8AC3E}">
        <p14:creationId xmlns:p14="http://schemas.microsoft.com/office/powerpoint/2010/main" val="3903493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III.	Liquidation de la succession</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D.	Casus (contrôle des réserves)</a:t>
            </a:r>
            <a:endParaRPr lang="fr-CH" sz="3200" b="1" dirty="0">
              <a:latin typeface="Baskerville Old Face" panose="02020602080505020303" pitchFamily="18" charset="0"/>
            </a:endParaRPr>
          </a:p>
        </p:txBody>
      </p:sp>
      <p:sp>
        <p:nvSpPr>
          <p:cNvPr id="3" name="Espace réservé du contenu 2"/>
          <p:cNvSpPr>
            <a:spLocks noGrp="1"/>
          </p:cNvSpPr>
          <p:nvPr>
            <p:ph idx="1"/>
          </p:nvPr>
        </p:nvSpPr>
        <p:spPr>
          <a:xfrm>
            <a:off x="1117309" y="1701800"/>
            <a:ext cx="10157354" cy="4535512"/>
          </a:xfrm>
        </p:spPr>
        <p:txBody>
          <a:bodyPr>
            <a:noAutofit/>
          </a:bodyPr>
          <a:lstStyle/>
          <a:p>
            <a:pPr marL="0" indent="0" algn="just" defTabSz="1524000">
              <a:buNone/>
              <a:tabLst>
                <a:tab pos="895350" algn="l"/>
              </a:tabLst>
            </a:pPr>
            <a:r>
              <a:rPr lang="fr-CH" sz="1500" dirty="0" smtClean="0">
                <a:latin typeface="Baskerville Old Face" panose="02020602080505020303" pitchFamily="18" charset="0"/>
              </a:rPr>
              <a:t>Les parts se présentent comme suit :</a:t>
            </a:r>
          </a:p>
          <a:p>
            <a:pPr marL="0" indent="0" algn="just" defTabSz="1524000">
              <a:buNone/>
              <a:tabLst>
                <a:tab pos="895350" algn="l"/>
              </a:tabLst>
            </a:pPr>
            <a:endParaRPr lang="fr-CH" sz="1500" b="1" dirty="0">
              <a:latin typeface="Baskerville Old Face" panose="02020602080505020303" pitchFamily="18" charset="0"/>
            </a:endParaRPr>
          </a:p>
          <a:p>
            <a:pPr marL="0" indent="0" algn="just" defTabSz="1524000">
              <a:buNone/>
              <a:tabLst>
                <a:tab pos="895350" algn="l"/>
              </a:tabLst>
            </a:pPr>
            <a:endParaRPr lang="fr-CH" sz="1500" b="1" dirty="0" smtClean="0">
              <a:latin typeface="Baskerville Old Face" panose="02020602080505020303" pitchFamily="18" charset="0"/>
            </a:endParaRPr>
          </a:p>
          <a:p>
            <a:pPr marL="0" indent="0" algn="just" defTabSz="1524000">
              <a:buNone/>
              <a:tabLst>
                <a:tab pos="895350" algn="l"/>
              </a:tabLst>
            </a:pPr>
            <a:endParaRPr lang="fr-CH" sz="1500" b="1" dirty="0">
              <a:latin typeface="Baskerville Old Face" panose="02020602080505020303" pitchFamily="18" charset="0"/>
            </a:endParaRPr>
          </a:p>
          <a:p>
            <a:pPr marL="0" indent="0" algn="just" defTabSz="1524000">
              <a:buNone/>
              <a:tabLst>
                <a:tab pos="895350" algn="l"/>
              </a:tabLst>
            </a:pPr>
            <a:endParaRPr lang="fr-CH" sz="1500" b="1" dirty="0" smtClean="0">
              <a:latin typeface="Baskerville Old Face" panose="02020602080505020303" pitchFamily="18" charset="0"/>
            </a:endParaRPr>
          </a:p>
          <a:p>
            <a:pPr marL="0" indent="0" algn="just" defTabSz="1524000">
              <a:buNone/>
              <a:tabLst>
                <a:tab pos="895350" algn="l"/>
              </a:tabLst>
            </a:pPr>
            <a:endParaRPr lang="fr-CH" sz="1500" b="1" dirty="0">
              <a:latin typeface="Baskerville Old Face" panose="02020602080505020303" pitchFamily="18" charset="0"/>
            </a:endParaRPr>
          </a:p>
          <a:p>
            <a:pPr marL="0" indent="0" algn="just" defTabSz="1524000">
              <a:buNone/>
              <a:tabLst>
                <a:tab pos="895350" algn="l"/>
              </a:tabLst>
            </a:pPr>
            <a:endParaRPr lang="fr-CH" sz="1600" dirty="0">
              <a:latin typeface="Baskerville Old Face" panose="02020602080505020303" pitchFamily="18" charset="0"/>
            </a:endParaRPr>
          </a:p>
        </p:txBody>
      </p:sp>
      <p:sp>
        <p:nvSpPr>
          <p:cNvPr id="5" name="Espace réservé du numéro de diapositive 4"/>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35</a:t>
            </a:fld>
            <a:endParaRPr lang="fr-CH" dirty="0">
              <a:latin typeface="Baskerville Old Face" panose="02020602080505020303" pitchFamily="18" charset="0"/>
            </a:endParaRPr>
          </a:p>
        </p:txBody>
      </p:sp>
      <p:graphicFrame>
        <p:nvGraphicFramePr>
          <p:cNvPr id="4" name="Tableau 3"/>
          <p:cNvGraphicFramePr>
            <a:graphicFrameLocks noGrp="1"/>
          </p:cNvGraphicFramePr>
          <p:nvPr>
            <p:extLst>
              <p:ext uri="{D42A27DB-BD31-4B8C-83A1-F6EECF244321}">
                <p14:modId xmlns:p14="http://schemas.microsoft.com/office/powerpoint/2010/main" val="23924628"/>
              </p:ext>
            </p:extLst>
          </p:nvPr>
        </p:nvGraphicFramePr>
        <p:xfrm>
          <a:off x="1269876" y="2492896"/>
          <a:ext cx="8897270" cy="2143300"/>
        </p:xfrm>
        <a:graphic>
          <a:graphicData uri="http://schemas.openxmlformats.org/drawingml/2006/table">
            <a:tbl>
              <a:tblPr firstRow="1" bandRow="1">
                <a:tableStyleId>{5940675A-B579-460E-94D1-54222C63F5DA}</a:tableStyleId>
              </a:tblPr>
              <a:tblGrid>
                <a:gridCol w="2952328"/>
                <a:gridCol w="1656184"/>
                <a:gridCol w="4288758"/>
              </a:tblGrid>
              <a:tr h="535825">
                <a:tc>
                  <a:txBody>
                    <a:bodyPr/>
                    <a:lstStyle/>
                    <a:p>
                      <a:endParaRPr lang="fr-CH" sz="2000" dirty="0">
                        <a:latin typeface="Baskerville Old Face" panose="02020602080505020303" pitchFamily="18" charset="0"/>
                      </a:endParaRPr>
                    </a:p>
                  </a:txBody>
                  <a:tcPr/>
                </a:tc>
                <a:tc>
                  <a:txBody>
                    <a:bodyPr/>
                    <a:lstStyle/>
                    <a:p>
                      <a:pPr algn="ctr"/>
                      <a:endParaRPr lang="fr-CH" sz="2000" b="1" dirty="0">
                        <a:latin typeface="Baskerville Old Face" panose="02020602080505020303" pitchFamily="18" charset="0"/>
                      </a:endParaRPr>
                    </a:p>
                  </a:txBody>
                  <a:tcPr/>
                </a:tc>
                <a:tc>
                  <a:txBody>
                    <a:bodyPr/>
                    <a:lstStyle/>
                    <a:p>
                      <a:pPr algn="ctr"/>
                      <a:r>
                        <a:rPr lang="fr-CH" sz="2000" b="1" dirty="0" smtClean="0">
                          <a:latin typeface="Baskerville Old Face" panose="02020602080505020303" pitchFamily="18" charset="0"/>
                        </a:rPr>
                        <a:t>Parts</a:t>
                      </a:r>
                      <a:endParaRPr lang="fr-CH" sz="2000" b="1" dirty="0">
                        <a:latin typeface="Baskerville Old Face" panose="02020602080505020303" pitchFamily="18" charset="0"/>
                      </a:endParaRPr>
                    </a:p>
                  </a:txBody>
                  <a:tcPr/>
                </a:tc>
              </a:tr>
              <a:tr h="535825">
                <a:tc rowSpan="3">
                  <a:txBody>
                    <a:bodyPr/>
                    <a:lstStyle/>
                    <a:p>
                      <a:pPr marL="0" indent="0" algn="just">
                        <a:buFontTx/>
                        <a:buNone/>
                      </a:pPr>
                      <a:endParaRPr lang="fr-CH" sz="1800" b="1" u="none" baseline="0" dirty="0" smtClean="0">
                        <a:latin typeface="Baskerville Old Face" panose="02020602080505020303" pitchFamily="18" charset="0"/>
                      </a:endParaRPr>
                    </a:p>
                    <a:p>
                      <a:pPr marL="0" indent="0" algn="just">
                        <a:buFontTx/>
                        <a:buNone/>
                      </a:pPr>
                      <a:r>
                        <a:rPr lang="fr-CH" sz="1800" b="1" u="none" baseline="0" dirty="0" smtClean="0">
                          <a:latin typeface="Baskerville Old Face" panose="02020602080505020303" pitchFamily="18" charset="0"/>
                        </a:rPr>
                        <a:t>Parts calculées sur la </a:t>
                      </a:r>
                      <a:r>
                        <a:rPr lang="fr-CH" sz="1800" b="1" u="none" baseline="0" dirty="0" err="1" smtClean="0">
                          <a:latin typeface="Baskerville Old Face" panose="02020602080505020303" pitchFamily="18" charset="0"/>
                        </a:rPr>
                        <a:t>MàP</a:t>
                      </a:r>
                      <a:r>
                        <a:rPr lang="fr-CH" sz="1800" b="1" u="none" baseline="0" dirty="0" smtClean="0">
                          <a:latin typeface="Baskerville Old Face" panose="02020602080505020303" pitchFamily="18" charset="0"/>
                        </a:rPr>
                        <a:t> de 800’000 (sans les réunions)</a:t>
                      </a:r>
                      <a:endParaRPr lang="fr-CH" sz="1400" u="none" dirty="0">
                        <a:latin typeface="Baskerville Old Face" panose="02020602080505020303" pitchFamily="18" charset="0"/>
                      </a:endParaRPr>
                    </a:p>
                  </a:txBody>
                  <a:tcPr/>
                </a:tc>
                <a:tc>
                  <a:txBody>
                    <a:bodyPr/>
                    <a:lstStyle/>
                    <a:p>
                      <a:r>
                        <a:rPr lang="fr-CH" sz="2000" dirty="0" smtClean="0">
                          <a:latin typeface="Baskerville Old Face" panose="02020602080505020303" pitchFamily="18" charset="0"/>
                        </a:rPr>
                        <a:t>Sally (CS) :</a:t>
                      </a:r>
                      <a:endParaRPr lang="fr-CH" sz="2000" dirty="0">
                        <a:latin typeface="Baskerville Old Face" panose="02020602080505020303" pitchFamily="18" charset="0"/>
                      </a:endParaRPr>
                    </a:p>
                  </a:txBody>
                  <a:tcPr/>
                </a:tc>
                <a:tc>
                  <a:txBody>
                    <a:bodyPr/>
                    <a:lstStyle/>
                    <a:p>
                      <a:r>
                        <a:rPr lang="fr-CH" sz="2000" dirty="0" smtClean="0">
                          <a:latin typeface="Baskerville Old Face" panose="02020602080505020303" pitchFamily="18" charset="0"/>
                        </a:rPr>
                        <a:t>1/2  de 800’000 = 400’000</a:t>
                      </a:r>
                      <a:endParaRPr lang="fr-CH" sz="2000" dirty="0">
                        <a:latin typeface="Baskerville Old Face" panose="02020602080505020303" pitchFamily="18" charset="0"/>
                      </a:endParaRPr>
                    </a:p>
                  </a:txBody>
                  <a:tcPr/>
                </a:tc>
              </a:tr>
              <a:tr h="535825">
                <a:tc vMerge="1">
                  <a:txBody>
                    <a:bodyPr/>
                    <a:lstStyle/>
                    <a:p>
                      <a:endParaRPr lang="fr-CH" sz="1600" dirty="0">
                        <a:latin typeface="Baskerville Old Face" panose="02020602080505020303" pitchFamily="18" charset="0"/>
                      </a:endParaRPr>
                    </a:p>
                  </a:txBody>
                  <a:tcPr/>
                </a:tc>
                <a:tc>
                  <a:txBody>
                    <a:bodyPr/>
                    <a:lstStyle/>
                    <a:p>
                      <a:r>
                        <a:rPr lang="fr-CH" sz="2000" dirty="0" smtClean="0">
                          <a:latin typeface="Baskerville Old Face" panose="02020602080505020303" pitchFamily="18" charset="0"/>
                        </a:rPr>
                        <a:t>Bob :</a:t>
                      </a:r>
                      <a:endParaRPr lang="fr-CH" sz="2000" dirty="0">
                        <a:latin typeface="Baskerville Old Face" panose="02020602080505020303" pitchFamily="18" charset="0"/>
                      </a:endParaRPr>
                    </a:p>
                  </a:txBody>
                  <a:tcPr/>
                </a:tc>
                <a:tc>
                  <a:txBody>
                    <a:bodyPr/>
                    <a:lstStyle/>
                    <a:p>
                      <a:r>
                        <a:rPr lang="fr-CH" sz="2000" dirty="0" smtClean="0">
                          <a:latin typeface="Baskerville Old Face" panose="02020602080505020303" pitchFamily="18" charset="0"/>
                        </a:rPr>
                        <a:t>1/4</a:t>
                      </a:r>
                      <a:r>
                        <a:rPr lang="fr-CH" sz="2000" baseline="0" dirty="0" smtClean="0">
                          <a:latin typeface="Baskerville Old Face" panose="02020602080505020303" pitchFamily="18" charset="0"/>
                        </a:rPr>
                        <a:t> </a:t>
                      </a:r>
                      <a:r>
                        <a:rPr lang="fr-CH" sz="2000" dirty="0" smtClean="0">
                          <a:latin typeface="Baskerville Old Face" panose="02020602080505020303" pitchFamily="18" charset="0"/>
                        </a:rPr>
                        <a:t>de 800’000</a:t>
                      </a:r>
                      <a:r>
                        <a:rPr lang="fr-CH" sz="2000" baseline="0" dirty="0" smtClean="0">
                          <a:latin typeface="Baskerville Old Face" panose="02020602080505020303" pitchFamily="18" charset="0"/>
                        </a:rPr>
                        <a:t> = 200’000</a:t>
                      </a:r>
                      <a:endParaRPr lang="fr-CH" sz="2000" dirty="0">
                        <a:latin typeface="Baskerville Old Face" panose="02020602080505020303" pitchFamily="18" charset="0"/>
                      </a:endParaRPr>
                    </a:p>
                  </a:txBody>
                  <a:tcPr/>
                </a:tc>
              </a:tr>
              <a:tr h="535825">
                <a:tc vMerge="1">
                  <a:txBody>
                    <a:bodyPr/>
                    <a:lstStyle/>
                    <a:p>
                      <a:endParaRPr lang="fr-CH" sz="1600">
                        <a:latin typeface="Baskerville Old Face" panose="02020602080505020303" pitchFamily="18" charset="0"/>
                      </a:endParaRPr>
                    </a:p>
                  </a:txBody>
                  <a:tcPr/>
                </a:tc>
                <a:tc>
                  <a:txBody>
                    <a:bodyPr/>
                    <a:lstStyle/>
                    <a:p>
                      <a:r>
                        <a:rPr lang="fr-CH" sz="2000" dirty="0" smtClean="0">
                          <a:latin typeface="Baskerville Old Face" panose="02020602080505020303" pitchFamily="18" charset="0"/>
                        </a:rPr>
                        <a:t>Marie :</a:t>
                      </a:r>
                      <a:endParaRPr lang="fr-CH" sz="2000" dirty="0">
                        <a:latin typeface="Baskerville Old Face" panose="02020602080505020303" pitchFamily="18" charset="0"/>
                      </a:endParaRPr>
                    </a:p>
                  </a:txBody>
                  <a:tcPr/>
                </a:tc>
                <a:tc>
                  <a:txBody>
                    <a:bodyPr/>
                    <a:lstStyle/>
                    <a:p>
                      <a:r>
                        <a:rPr lang="fr-CH" sz="2000" dirty="0" smtClean="0">
                          <a:latin typeface="Baskerville Old Face" panose="02020602080505020303" pitchFamily="18" charset="0"/>
                        </a:rPr>
                        <a:t>1/4</a:t>
                      </a:r>
                      <a:r>
                        <a:rPr lang="fr-CH" sz="2000" baseline="0" dirty="0" smtClean="0">
                          <a:latin typeface="Baskerville Old Face" panose="02020602080505020303" pitchFamily="18" charset="0"/>
                        </a:rPr>
                        <a:t> </a:t>
                      </a:r>
                      <a:r>
                        <a:rPr lang="fr-CH" sz="2000" dirty="0" smtClean="0">
                          <a:latin typeface="Baskerville Old Face" panose="02020602080505020303" pitchFamily="18" charset="0"/>
                        </a:rPr>
                        <a:t>de 800’000 </a:t>
                      </a:r>
                      <a:r>
                        <a:rPr lang="fr-CH" sz="2000" baseline="0" dirty="0" smtClean="0">
                          <a:latin typeface="Baskerville Old Face" panose="02020602080505020303" pitchFamily="18" charset="0"/>
                        </a:rPr>
                        <a:t>= 200’000</a:t>
                      </a:r>
                      <a:endParaRPr lang="fr-CH" sz="2000" dirty="0">
                        <a:latin typeface="Baskerville Old Face" panose="02020602080505020303" pitchFamily="18" charset="0"/>
                      </a:endParaRPr>
                    </a:p>
                  </a:txBody>
                  <a:tcPr/>
                </a:tc>
              </a:tr>
            </a:tbl>
          </a:graphicData>
        </a:graphic>
      </p:graphicFrame>
    </p:spTree>
    <p:extLst>
      <p:ext uri="{BB962C8B-B14F-4D97-AF65-F5344CB8AC3E}">
        <p14:creationId xmlns:p14="http://schemas.microsoft.com/office/powerpoint/2010/main" val="3622838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17310" y="980728"/>
            <a:ext cx="10157354" cy="4470400"/>
          </a:xfrm>
        </p:spPr>
        <p:txBody>
          <a:bodyPr>
            <a:normAutofit/>
          </a:bodyPr>
          <a:lstStyle/>
          <a:p>
            <a:pPr marL="0" indent="0" algn="just">
              <a:buNone/>
            </a:pPr>
            <a:endParaRPr lang="fr-CH" sz="3200" dirty="0">
              <a:latin typeface="Baskerville Old Face" panose="02020602080505020303" pitchFamily="18" charset="0"/>
            </a:endParaRPr>
          </a:p>
          <a:p>
            <a:pPr marL="0" indent="0" algn="just">
              <a:buNone/>
            </a:pPr>
            <a:endParaRPr lang="fr-CH" sz="2800" dirty="0" smtClean="0">
              <a:latin typeface="Baskerville Old Face" panose="02020602080505020303" pitchFamily="18" charset="0"/>
            </a:endParaRPr>
          </a:p>
          <a:p>
            <a:pPr marL="0" indent="0" algn="ctr">
              <a:buNone/>
            </a:pPr>
            <a:r>
              <a:rPr lang="fr-CH" sz="4800" b="1" dirty="0">
                <a:latin typeface="Baskerville Old Face" panose="02020602080505020303" pitchFamily="18" charset="0"/>
              </a:rPr>
              <a:t>3</a:t>
            </a:r>
            <a:r>
              <a:rPr lang="fr-CH" sz="4800" b="1" baseline="30000" dirty="0" smtClean="0">
                <a:latin typeface="Baskerville Old Face" panose="02020602080505020303" pitchFamily="18" charset="0"/>
              </a:rPr>
              <a:t>e</a:t>
            </a:r>
            <a:r>
              <a:rPr lang="fr-CH" sz="4800" b="1" dirty="0" smtClean="0">
                <a:latin typeface="Baskerville Old Face" panose="02020602080505020303" pitchFamily="18" charset="0"/>
              </a:rPr>
              <a:t> étape</a:t>
            </a:r>
          </a:p>
          <a:p>
            <a:pPr marL="0" indent="0" algn="ctr">
              <a:buNone/>
            </a:pPr>
            <a:r>
              <a:rPr lang="fr-CH" sz="4800" dirty="0" smtClean="0">
                <a:latin typeface="Baskerville Old Face" panose="02020602080505020303" pitchFamily="18" charset="0"/>
              </a:rPr>
              <a:t> </a:t>
            </a:r>
            <a:r>
              <a:rPr lang="fr-CH" sz="4000" dirty="0" smtClean="0">
                <a:latin typeface="Baskerville Old Face" panose="02020602080505020303" pitchFamily="18" charset="0"/>
              </a:rPr>
              <a:t>– La masse de calcul des réserves et le contrôle des réserves héréditaires </a:t>
            </a:r>
            <a:r>
              <a:rPr lang="fr-CH" sz="4000" dirty="0">
                <a:latin typeface="Baskerville Old Face" panose="02020602080505020303" pitchFamily="18" charset="0"/>
              </a:rPr>
              <a:t>–</a:t>
            </a:r>
            <a:endParaRPr lang="fr-CH" sz="4800" dirty="0">
              <a:latin typeface="Baskerville Old Face" panose="02020602080505020303" pitchFamily="18" charset="0"/>
            </a:endParaRPr>
          </a:p>
        </p:txBody>
      </p:sp>
      <p:sp>
        <p:nvSpPr>
          <p:cNvPr id="2" name="Espace réservé du numéro de diapositive 1"/>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36</a:t>
            </a:fld>
            <a:endParaRPr lang="fr-CH" dirty="0">
              <a:latin typeface="Baskerville Old Face" panose="02020602080505020303" pitchFamily="18" charset="0"/>
            </a:endParaRPr>
          </a:p>
        </p:txBody>
      </p:sp>
    </p:spTree>
    <p:extLst>
      <p:ext uri="{BB962C8B-B14F-4D97-AF65-F5344CB8AC3E}">
        <p14:creationId xmlns:p14="http://schemas.microsoft.com/office/powerpoint/2010/main" val="424215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III.	Liquidation de la succession</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D.	</a:t>
            </a:r>
            <a:r>
              <a:rPr lang="fr-CH" sz="3200" b="1" dirty="0">
                <a:latin typeface="Baskerville Old Face" panose="02020602080505020303" pitchFamily="18" charset="0"/>
              </a:rPr>
              <a:t>O</a:t>
            </a:r>
            <a:r>
              <a:rPr lang="fr-CH" sz="3200" b="1" dirty="0" smtClean="0">
                <a:latin typeface="Baskerville Old Face" panose="02020602080505020303" pitchFamily="18" charset="0"/>
              </a:rPr>
              <a:t>rdre des opérations</a:t>
            </a:r>
            <a:endParaRPr lang="fr-CH" sz="3200" b="1" dirty="0">
              <a:latin typeface="Baskerville Old Face" panose="02020602080505020303" pitchFamily="18" charset="0"/>
            </a:endParaRPr>
          </a:p>
        </p:txBody>
      </p:sp>
      <p:sp>
        <p:nvSpPr>
          <p:cNvPr id="3" name="Espace réservé du contenu 2"/>
          <p:cNvSpPr>
            <a:spLocks noGrp="1"/>
          </p:cNvSpPr>
          <p:nvPr>
            <p:ph idx="1"/>
          </p:nvPr>
        </p:nvSpPr>
        <p:spPr/>
        <p:txBody>
          <a:bodyPr>
            <a:normAutofit fontScale="77500" lnSpcReduction="20000"/>
          </a:bodyPr>
          <a:lstStyle/>
          <a:p>
            <a:pPr marL="896938" indent="-896938">
              <a:buAutoNum type="romanUcPeriod"/>
            </a:pPr>
            <a:endParaRPr lang="fr-CH" dirty="0" smtClean="0">
              <a:latin typeface="Baskerville Old Face" panose="02020602080505020303" pitchFamily="18" charset="0"/>
            </a:endParaRPr>
          </a:p>
          <a:p>
            <a:pPr marL="896938" indent="-896938" algn="just">
              <a:buAutoNum type="romanUcPeriod"/>
            </a:pPr>
            <a:r>
              <a:rPr lang="fr-CH" b="1" dirty="0" smtClean="0">
                <a:latin typeface="Baskerville Old Face" panose="02020602080505020303" pitchFamily="18" charset="0"/>
              </a:rPr>
              <a:t>Etablir les réunions :</a:t>
            </a:r>
            <a:r>
              <a:rPr lang="fr-CH" dirty="0" smtClean="0">
                <a:latin typeface="Baskerville Old Face" panose="02020602080505020303" pitchFamily="18" charset="0"/>
              </a:rPr>
              <a:t> « Opération purement comptable consistant à ajouter à la masse à partager (</a:t>
            </a:r>
            <a:r>
              <a:rPr lang="fr-CH" dirty="0" err="1" smtClean="0">
                <a:latin typeface="Baskerville Old Face" panose="02020602080505020303" pitchFamily="18" charset="0"/>
              </a:rPr>
              <a:t>MàP</a:t>
            </a:r>
            <a:r>
              <a:rPr lang="fr-CH" dirty="0" smtClean="0">
                <a:latin typeface="Baskerville Old Face" panose="02020602080505020303" pitchFamily="18" charset="0"/>
              </a:rPr>
              <a:t>) le montant de certaines libéralités entre vifs, afin de calculer les réserves et la quotité disponible (QD) ». (</a:t>
            </a:r>
            <a:r>
              <a:rPr lang="fr-CH" cap="small" dirty="0">
                <a:latin typeface="Baskerville Old Face" panose="02020602080505020303" pitchFamily="18" charset="0"/>
              </a:rPr>
              <a:t>Steinauer</a:t>
            </a:r>
            <a:r>
              <a:rPr lang="fr-CH" dirty="0">
                <a:latin typeface="Baskerville Old Face" panose="02020602080505020303" pitchFamily="18" charset="0"/>
              </a:rPr>
              <a:t>, </a:t>
            </a:r>
            <a:r>
              <a:rPr lang="fr-CH" i="1" dirty="0">
                <a:latin typeface="Baskerville Old Face" panose="02020602080505020303" pitchFamily="18" charset="0"/>
              </a:rPr>
              <a:t>Successions</a:t>
            </a:r>
            <a:r>
              <a:rPr lang="fr-CH" dirty="0">
                <a:latin typeface="Baskerville Old Face" panose="02020602080505020303" pitchFamily="18" charset="0"/>
              </a:rPr>
              <a:t>, n. </a:t>
            </a:r>
            <a:r>
              <a:rPr lang="fr-CH" dirty="0" smtClean="0">
                <a:latin typeface="Baskerville Old Face" panose="02020602080505020303" pitchFamily="18" charset="0"/>
              </a:rPr>
              <a:t>463).</a:t>
            </a:r>
            <a:endParaRPr lang="fr-CH" dirty="0">
              <a:latin typeface="Baskerville Old Face" panose="02020602080505020303" pitchFamily="18" charset="0"/>
            </a:endParaRPr>
          </a:p>
          <a:p>
            <a:pPr marL="896938" indent="-896938" algn="just">
              <a:buAutoNum type="romanUcPeriod"/>
            </a:pPr>
            <a:r>
              <a:rPr lang="fr-CH" b="1" dirty="0" smtClean="0">
                <a:latin typeface="Baskerville Old Face" panose="02020602080505020303" pitchFamily="18" charset="0"/>
              </a:rPr>
              <a:t>Rechercher la quotité disponible (QD) :</a:t>
            </a:r>
            <a:r>
              <a:rPr lang="fr-CH" dirty="0" smtClean="0">
                <a:latin typeface="Baskerville Old Face" panose="02020602080505020303" pitchFamily="18" charset="0"/>
              </a:rPr>
              <a:t> il s’agit du solde de la succession dont le </a:t>
            </a:r>
            <a:r>
              <a:rPr lang="fr-CH" i="1" dirty="0" smtClean="0">
                <a:latin typeface="Baskerville Old Face" panose="02020602080505020303" pitchFamily="18" charset="0"/>
              </a:rPr>
              <a:t>de cujus</a:t>
            </a:r>
            <a:r>
              <a:rPr lang="fr-CH" dirty="0" smtClean="0">
                <a:latin typeface="Baskerville Old Face" panose="02020602080505020303" pitchFamily="18" charset="0"/>
              </a:rPr>
              <a:t> peut disposer librement pour cause de mort, soit la succession moins le total des réserves. (</a:t>
            </a:r>
            <a:r>
              <a:rPr lang="fr-CH" cap="small" dirty="0" smtClean="0">
                <a:latin typeface="Baskerville Old Face" panose="02020602080505020303" pitchFamily="18" charset="0"/>
              </a:rPr>
              <a:t>Steinauer</a:t>
            </a:r>
            <a:r>
              <a:rPr lang="fr-CH" dirty="0" smtClean="0">
                <a:latin typeface="Baskerville Old Face" panose="02020602080505020303" pitchFamily="18" charset="0"/>
              </a:rPr>
              <a:t>, </a:t>
            </a:r>
            <a:r>
              <a:rPr lang="fr-CH" i="1" dirty="0" smtClean="0">
                <a:latin typeface="Baskerville Old Face" panose="02020602080505020303" pitchFamily="18" charset="0"/>
              </a:rPr>
              <a:t>Successions</a:t>
            </a:r>
            <a:r>
              <a:rPr lang="fr-CH" dirty="0" smtClean="0">
                <a:latin typeface="Baskerville Old Face" panose="02020602080505020303" pitchFamily="18" charset="0"/>
              </a:rPr>
              <a:t>, n. 358). </a:t>
            </a:r>
          </a:p>
          <a:p>
            <a:pPr marL="896938" indent="-896938" algn="just">
              <a:buAutoNum type="romanUcPeriod"/>
            </a:pPr>
            <a:r>
              <a:rPr lang="fr-CH" b="1" dirty="0" smtClean="0">
                <a:latin typeface="Baskerville Old Face" panose="02020602080505020303" pitchFamily="18" charset="0"/>
              </a:rPr>
              <a:t>Etablir la masse de calcul des réserves (MCR) : </a:t>
            </a:r>
            <a:r>
              <a:rPr lang="fr-CH" dirty="0" smtClean="0">
                <a:latin typeface="Baskerville Old Face" panose="02020602080505020303" pitchFamily="18" charset="0"/>
              </a:rPr>
              <a:t>selon les critères de l’art. 527 CC et au moyen de la formule suivante :</a:t>
            </a:r>
          </a:p>
          <a:p>
            <a:pPr marL="0" indent="0" algn="ctr" defTabSz="895350">
              <a:buNone/>
            </a:pPr>
            <a:r>
              <a:rPr lang="fr-CH" b="1" dirty="0">
                <a:solidFill>
                  <a:srgbClr val="C00000"/>
                </a:solidFill>
                <a:latin typeface="Baskerville Old Face" panose="02020602080505020303" pitchFamily="18" charset="0"/>
              </a:rPr>
              <a:t>MCR = </a:t>
            </a:r>
            <a:r>
              <a:rPr lang="fr-CH" b="1" dirty="0" err="1">
                <a:solidFill>
                  <a:srgbClr val="C00000"/>
                </a:solidFill>
                <a:latin typeface="Baskerville Old Face" panose="02020602080505020303" pitchFamily="18" charset="0"/>
              </a:rPr>
              <a:t>MàP</a:t>
            </a:r>
            <a:r>
              <a:rPr lang="fr-CH" b="1" dirty="0">
                <a:solidFill>
                  <a:srgbClr val="C00000"/>
                </a:solidFill>
                <a:latin typeface="Baskerville Old Face" panose="02020602080505020303" pitchFamily="18" charset="0"/>
              </a:rPr>
              <a:t> + réunions</a:t>
            </a:r>
            <a:endParaRPr lang="fr-CH" dirty="0" smtClean="0">
              <a:latin typeface="Baskerville Old Face" panose="02020602080505020303" pitchFamily="18" charset="0"/>
            </a:endParaRPr>
          </a:p>
          <a:p>
            <a:pPr marL="896938" indent="-896938" algn="just" defTabSz="895350">
              <a:buFont typeface="+mj-lt"/>
              <a:buAutoNum type="romanUcPeriod" startAt="4"/>
            </a:pPr>
            <a:r>
              <a:rPr lang="fr-CH" b="1" dirty="0" smtClean="0">
                <a:latin typeface="Baskerville Old Face" panose="02020602080505020303" pitchFamily="18" charset="0"/>
              </a:rPr>
              <a:t>Contrôle des réserves : </a:t>
            </a:r>
            <a:r>
              <a:rPr lang="fr-CH" dirty="0" smtClean="0">
                <a:latin typeface="Baskerville Old Face" panose="02020602080505020303" pitchFamily="18" charset="0"/>
              </a:rPr>
              <a:t>vérifier que chaque héritier réservataire a reçu le montant de sa réserve dans la part qui lui est légalement attribuée.</a:t>
            </a:r>
          </a:p>
          <a:p>
            <a:pPr marL="0" indent="0" algn="ctr" defTabSz="1524000">
              <a:buNone/>
              <a:tabLst>
                <a:tab pos="895350" algn="l"/>
              </a:tabLst>
            </a:pPr>
            <a:r>
              <a:rPr lang="fr-CH" dirty="0">
                <a:latin typeface="Baskerville Old Face" panose="02020602080505020303" pitchFamily="18" charset="0"/>
              </a:rPr>
              <a:t>	</a:t>
            </a:r>
            <a:endParaRPr lang="fr-CH" b="1" dirty="0" smtClean="0">
              <a:solidFill>
                <a:srgbClr val="C00000"/>
              </a:solidFill>
              <a:latin typeface="Baskerville Old Face" panose="02020602080505020303" pitchFamily="18" charset="0"/>
            </a:endParaRPr>
          </a:p>
        </p:txBody>
      </p:sp>
      <p:sp>
        <p:nvSpPr>
          <p:cNvPr id="5" name="Espace réservé du numéro de diapositive 4"/>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37</a:t>
            </a:fld>
            <a:endParaRPr lang="fr-CH" dirty="0">
              <a:latin typeface="Baskerville Old Face" panose="02020602080505020303" pitchFamily="18" charset="0"/>
            </a:endParaRPr>
          </a:p>
        </p:txBody>
      </p:sp>
    </p:spTree>
    <p:extLst>
      <p:ext uri="{BB962C8B-B14F-4D97-AF65-F5344CB8AC3E}">
        <p14:creationId xmlns:p14="http://schemas.microsoft.com/office/powerpoint/2010/main" val="1014281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III.	Liquidation de la succession</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D.	Biens réunissables</a:t>
            </a:r>
            <a:endParaRPr lang="fr-CH" sz="3200" b="1" dirty="0">
              <a:latin typeface="Baskerville Old Face" panose="02020602080505020303" pitchFamily="18" charset="0"/>
            </a:endParaRPr>
          </a:p>
        </p:txBody>
      </p:sp>
      <p:sp>
        <p:nvSpPr>
          <p:cNvPr id="3" name="Espace réservé du contenu 2"/>
          <p:cNvSpPr>
            <a:spLocks noGrp="1"/>
          </p:cNvSpPr>
          <p:nvPr>
            <p:ph idx="1"/>
          </p:nvPr>
        </p:nvSpPr>
        <p:spPr/>
        <p:txBody>
          <a:bodyPr>
            <a:normAutofit fontScale="92500" lnSpcReduction="20000"/>
          </a:bodyPr>
          <a:lstStyle/>
          <a:p>
            <a:pPr marL="0" indent="0" algn="just">
              <a:buNone/>
            </a:pPr>
            <a:r>
              <a:rPr lang="fr-CH" b="1" dirty="0" smtClean="0">
                <a:latin typeface="Baskerville Old Face" panose="02020602080505020303" pitchFamily="18" charset="0"/>
              </a:rPr>
              <a:t>Art. 527</a:t>
            </a:r>
            <a:r>
              <a:rPr lang="fr-CH" dirty="0" smtClean="0">
                <a:latin typeface="Baskerville Old Face" panose="02020602080505020303" pitchFamily="18" charset="0"/>
              </a:rPr>
              <a:t>	Son sujettes à réduction comme les libéralités pour cause de mort :</a:t>
            </a:r>
          </a:p>
          <a:p>
            <a:pPr marL="457200" indent="-457200" algn="just">
              <a:buAutoNum type="arabicPeriod"/>
            </a:pPr>
            <a:r>
              <a:rPr lang="fr-CH" dirty="0" smtClean="0">
                <a:latin typeface="Baskerville Old Face" panose="02020602080505020303" pitchFamily="18" charset="0"/>
              </a:rPr>
              <a:t>Les libéralités entre vifs faites à titre d’avancement d’hoirie ou d’abandon de biens, quand elles ne </a:t>
            </a:r>
            <a:r>
              <a:rPr lang="fr-CH" b="1" dirty="0" smtClean="0">
                <a:latin typeface="Baskerville Old Face" panose="02020602080505020303" pitchFamily="18" charset="0"/>
              </a:rPr>
              <a:t>sont pas soumises au rapport </a:t>
            </a:r>
            <a:r>
              <a:rPr lang="fr-CH" dirty="0" smtClean="0">
                <a:latin typeface="Baskerville Old Face" panose="02020602080505020303" pitchFamily="18" charset="0"/>
              </a:rPr>
              <a:t>;</a:t>
            </a:r>
          </a:p>
          <a:p>
            <a:pPr marL="457200" indent="-457200" algn="just">
              <a:buAutoNum type="arabicPeriod"/>
            </a:pPr>
            <a:r>
              <a:rPr lang="fr-CH" dirty="0" smtClean="0">
                <a:latin typeface="Baskerville Old Face" panose="02020602080505020303" pitchFamily="18" charset="0"/>
              </a:rPr>
              <a:t>Celles qui sont faites à titre de </a:t>
            </a:r>
            <a:r>
              <a:rPr lang="fr-CH" b="1" dirty="0" smtClean="0">
                <a:latin typeface="Baskerville Old Face" panose="02020602080505020303" pitchFamily="18" charset="0"/>
              </a:rPr>
              <a:t>liquidation anticipée</a:t>
            </a:r>
            <a:r>
              <a:rPr lang="fr-CH" dirty="0" smtClean="0">
                <a:latin typeface="Baskerville Old Face" panose="02020602080505020303" pitchFamily="18" charset="0"/>
              </a:rPr>
              <a:t> de droits héréditaires ;</a:t>
            </a:r>
          </a:p>
          <a:p>
            <a:pPr marL="457200" indent="-457200" algn="just">
              <a:buAutoNum type="arabicPeriod"/>
            </a:pPr>
            <a:r>
              <a:rPr lang="fr-CH" dirty="0" smtClean="0">
                <a:latin typeface="Baskerville Old Face" panose="02020602080505020303" pitchFamily="18" charset="0"/>
              </a:rPr>
              <a:t>Les donations que le disposant pouvait librement révoquer et celles qui sont exécutées dans les </a:t>
            </a:r>
            <a:r>
              <a:rPr lang="fr-CH" b="1" dirty="0" smtClean="0">
                <a:latin typeface="Baskerville Old Face" panose="02020602080505020303" pitchFamily="18" charset="0"/>
              </a:rPr>
              <a:t>cinq années antérieures </a:t>
            </a:r>
            <a:r>
              <a:rPr lang="fr-CH" dirty="0" smtClean="0">
                <a:latin typeface="Baskerville Old Face" panose="02020602080505020303" pitchFamily="18" charset="0"/>
              </a:rPr>
              <a:t>à son décès, les présents d’usage exceptés ;</a:t>
            </a:r>
          </a:p>
          <a:p>
            <a:pPr marL="457200" indent="-457200" algn="just">
              <a:buAutoNum type="arabicPeriod"/>
            </a:pPr>
            <a:r>
              <a:rPr lang="fr-CH" dirty="0" smtClean="0">
                <a:latin typeface="Baskerville Old Face" panose="02020602080505020303" pitchFamily="18" charset="0"/>
              </a:rPr>
              <a:t>Les aliénations faites par le défunt dans </a:t>
            </a:r>
            <a:r>
              <a:rPr lang="fr-CH" b="1" dirty="0" smtClean="0">
                <a:latin typeface="Baskerville Old Face" panose="02020602080505020303" pitchFamily="18" charset="0"/>
              </a:rPr>
              <a:t>l’intention manifeste d’éluder</a:t>
            </a:r>
            <a:r>
              <a:rPr lang="fr-CH" dirty="0" smtClean="0">
                <a:latin typeface="Baskerville Old Face" panose="02020602080505020303" pitchFamily="18" charset="0"/>
              </a:rPr>
              <a:t> les règles concernant la réserve.</a:t>
            </a:r>
          </a:p>
          <a:p>
            <a:pPr marL="0" indent="0" algn="just">
              <a:buNone/>
            </a:pPr>
            <a:r>
              <a:rPr lang="fr-CH" dirty="0">
                <a:latin typeface="Baskerville Old Face" panose="02020602080505020303" pitchFamily="18" charset="0"/>
              </a:rPr>
              <a:t>Contrairement aux biens rapportables (cf. </a:t>
            </a:r>
            <a:r>
              <a:rPr lang="fr-CH" i="1" dirty="0">
                <a:latin typeface="Baskerville Old Face" panose="02020602080505020303" pitchFamily="18" charset="0"/>
              </a:rPr>
              <a:t>supra</a:t>
            </a:r>
            <a:r>
              <a:rPr lang="fr-CH" dirty="0">
                <a:latin typeface="Baskerville Old Face" panose="02020602080505020303" pitchFamily="18" charset="0"/>
              </a:rPr>
              <a:t>), les biens réunissables ne reviennent pas dans la succession, mais viennent augmenter le montant des réserves en formant la masse de calcul des réserves (MCR). </a:t>
            </a:r>
            <a:r>
              <a:rPr lang="fr-CH" b="1" dirty="0">
                <a:solidFill>
                  <a:srgbClr val="C00000"/>
                </a:solidFill>
                <a:latin typeface="Baskerville Old Face" panose="02020602080505020303" pitchFamily="18" charset="0"/>
              </a:rPr>
              <a:t>Ce n’est pas la fraction de la réserve qui augmente, mais le montant qui correspond à cette fraction.</a:t>
            </a:r>
            <a:endParaRPr lang="fr-CH" dirty="0">
              <a:latin typeface="Baskerville Old Face" panose="02020602080505020303" pitchFamily="18" charset="0"/>
            </a:endParaRPr>
          </a:p>
          <a:p>
            <a:pPr marL="0" indent="0" algn="just">
              <a:buNone/>
            </a:pPr>
            <a:endParaRPr lang="fr-CH" dirty="0" smtClean="0">
              <a:latin typeface="Baskerville Old Face" panose="02020602080505020303" pitchFamily="18" charset="0"/>
            </a:endParaRPr>
          </a:p>
        </p:txBody>
      </p:sp>
      <p:sp>
        <p:nvSpPr>
          <p:cNvPr id="7" name="Espace réservé du numéro de diapositive 6"/>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38</a:t>
            </a:fld>
            <a:endParaRPr lang="fr-CH" dirty="0">
              <a:latin typeface="Baskerville Old Face" panose="02020602080505020303" pitchFamily="18" charset="0"/>
            </a:endParaRPr>
          </a:p>
        </p:txBody>
      </p:sp>
    </p:spTree>
    <p:extLst>
      <p:ext uri="{BB962C8B-B14F-4D97-AF65-F5344CB8AC3E}">
        <p14:creationId xmlns:p14="http://schemas.microsoft.com/office/powerpoint/2010/main" val="2161624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III.	Liquidation de la succession</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D.	A se rappeler</a:t>
            </a:r>
            <a:endParaRPr lang="fr-CH" sz="3200" b="1" dirty="0">
              <a:latin typeface="Baskerville Old Face" panose="02020602080505020303" pitchFamily="18" charset="0"/>
            </a:endParaRPr>
          </a:p>
        </p:txBody>
      </p:sp>
      <p:sp>
        <p:nvSpPr>
          <p:cNvPr id="3" name="Espace réservé du contenu 2"/>
          <p:cNvSpPr>
            <a:spLocks noGrp="1"/>
          </p:cNvSpPr>
          <p:nvPr>
            <p:ph idx="1"/>
          </p:nvPr>
        </p:nvSpPr>
        <p:spPr/>
        <p:txBody>
          <a:bodyPr>
            <a:normAutofit/>
          </a:bodyPr>
          <a:lstStyle/>
          <a:p>
            <a:pPr marL="0" indent="0" algn="just" defTabSz="1524000">
              <a:buNone/>
              <a:tabLst>
                <a:tab pos="895350" algn="l"/>
              </a:tabLst>
            </a:pPr>
            <a:endParaRPr lang="fr-CH" sz="2600" dirty="0">
              <a:latin typeface="Baskerville Old Face" panose="02020602080505020303" pitchFamily="18" charset="0"/>
            </a:endParaRPr>
          </a:p>
          <a:p>
            <a:pPr marL="0" indent="0" algn="just" defTabSz="1524000">
              <a:buNone/>
              <a:tabLst>
                <a:tab pos="895350" algn="l"/>
              </a:tabLst>
            </a:pPr>
            <a:endParaRPr lang="fr-CH" sz="2600" dirty="0" smtClean="0">
              <a:latin typeface="Baskerville Old Face" panose="02020602080505020303" pitchFamily="18" charset="0"/>
            </a:endParaRPr>
          </a:p>
          <a:p>
            <a:pPr marL="0" indent="0" algn="just" defTabSz="1524000">
              <a:buNone/>
              <a:tabLst>
                <a:tab pos="895350" algn="l"/>
              </a:tabLst>
            </a:pPr>
            <a:endParaRPr lang="fr-CH" sz="2600" dirty="0">
              <a:latin typeface="Baskerville Old Face" panose="02020602080505020303" pitchFamily="18" charset="0"/>
            </a:endParaRPr>
          </a:p>
          <a:p>
            <a:pPr marL="0" indent="0" algn="just" defTabSz="1524000">
              <a:buNone/>
              <a:tabLst>
                <a:tab pos="895350" algn="l"/>
              </a:tabLst>
            </a:pPr>
            <a:r>
              <a:rPr lang="fr-CH" sz="2600" dirty="0" smtClean="0">
                <a:latin typeface="Baskerville Old Face" panose="02020602080505020303" pitchFamily="18" charset="0"/>
              </a:rPr>
              <a:t>Le contrôle des réserves intervient </a:t>
            </a:r>
            <a:r>
              <a:rPr lang="fr-CH" sz="2600" b="1" u="sng" dirty="0" smtClean="0">
                <a:latin typeface="Baskerville Old Face" panose="02020602080505020303" pitchFamily="18" charset="0"/>
              </a:rPr>
              <a:t>après</a:t>
            </a:r>
            <a:r>
              <a:rPr lang="fr-CH" sz="2600" dirty="0" smtClean="0">
                <a:latin typeface="Baskerville Old Face" panose="02020602080505020303" pitchFamily="18" charset="0"/>
              </a:rPr>
              <a:t> l’établissement de la MCR.</a:t>
            </a:r>
          </a:p>
        </p:txBody>
      </p:sp>
      <p:sp>
        <p:nvSpPr>
          <p:cNvPr id="5" name="Espace réservé du numéro de diapositive 4"/>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39</a:t>
            </a:fld>
            <a:endParaRPr lang="fr-CH" dirty="0">
              <a:latin typeface="Baskerville Old Face" panose="02020602080505020303" pitchFamily="18" charset="0"/>
            </a:endParaRPr>
          </a:p>
        </p:txBody>
      </p:sp>
    </p:spTree>
    <p:extLst>
      <p:ext uri="{BB962C8B-B14F-4D97-AF65-F5344CB8AC3E}">
        <p14:creationId xmlns:p14="http://schemas.microsoft.com/office/powerpoint/2010/main" val="3424202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 	Introduction</a:t>
            </a:r>
            <a:br>
              <a:rPr lang="fr-CH" sz="4800" b="1" dirty="0" smtClean="0">
                <a:latin typeface="Baskerville Old Face" panose="02020602080505020303" pitchFamily="18" charset="0"/>
              </a:rPr>
            </a:br>
            <a:r>
              <a:rPr lang="fr-CH" sz="3200" b="1" dirty="0">
                <a:latin typeface="Baskerville Old Face" panose="02020602080505020303" pitchFamily="18" charset="0"/>
              </a:rPr>
              <a:t>B</a:t>
            </a:r>
            <a:r>
              <a:rPr lang="fr-CH" sz="3200" b="1" dirty="0" smtClean="0">
                <a:latin typeface="Baskerville Old Face" panose="02020602080505020303" pitchFamily="18" charset="0"/>
              </a:rPr>
              <a:t>.	Règle fondamentale</a:t>
            </a:r>
            <a:endParaRPr lang="fr-CH" sz="3200" b="1" dirty="0">
              <a:latin typeface="Baskerville Old Face" panose="02020602080505020303" pitchFamily="18" charset="0"/>
            </a:endParaRPr>
          </a:p>
        </p:txBody>
      </p:sp>
      <p:sp>
        <p:nvSpPr>
          <p:cNvPr id="3" name="Espace réservé du contenu 2"/>
          <p:cNvSpPr>
            <a:spLocks noGrp="1"/>
          </p:cNvSpPr>
          <p:nvPr>
            <p:ph idx="1"/>
          </p:nvPr>
        </p:nvSpPr>
        <p:spPr/>
        <p:txBody>
          <a:bodyPr>
            <a:normAutofit/>
          </a:bodyPr>
          <a:lstStyle/>
          <a:p>
            <a:pPr marL="0" indent="0" algn="just">
              <a:buNone/>
            </a:pPr>
            <a:endParaRPr lang="fr-CH" sz="3200" dirty="0" smtClean="0">
              <a:latin typeface="Baskerville Old Face" panose="02020602080505020303" pitchFamily="18" charset="0"/>
            </a:endParaRPr>
          </a:p>
          <a:p>
            <a:pPr marL="0" indent="0" algn="just">
              <a:buNone/>
            </a:pPr>
            <a:endParaRPr lang="fr-CH" sz="2800" dirty="0" smtClean="0">
              <a:latin typeface="Baskerville Old Face" panose="02020602080505020303" pitchFamily="18" charset="0"/>
            </a:endParaRPr>
          </a:p>
          <a:p>
            <a:pPr marL="0" indent="0" algn="just">
              <a:buNone/>
            </a:pPr>
            <a:r>
              <a:rPr lang="fr-CH" sz="2800" dirty="0" smtClean="0">
                <a:latin typeface="Baskerville Old Face" panose="02020602080505020303" pitchFamily="18" charset="0"/>
              </a:rPr>
              <a:t>Il faut toujours liquider le régime matrimonial </a:t>
            </a:r>
            <a:r>
              <a:rPr lang="fr-CH" sz="2800" b="1" u="sng" dirty="0" smtClean="0">
                <a:latin typeface="Baskerville Old Face" panose="02020602080505020303" pitchFamily="18" charset="0"/>
              </a:rPr>
              <a:t>avant</a:t>
            </a:r>
            <a:r>
              <a:rPr lang="fr-CH" sz="2800" dirty="0" smtClean="0">
                <a:latin typeface="Baskerville Old Face" panose="02020602080505020303" pitchFamily="18" charset="0"/>
              </a:rPr>
              <a:t> de liquider la succession.</a:t>
            </a:r>
            <a:endParaRPr lang="fr-CH" sz="2800" dirty="0">
              <a:latin typeface="Baskerville Old Face" panose="02020602080505020303" pitchFamily="18" charset="0"/>
            </a:endParaRPr>
          </a:p>
        </p:txBody>
      </p:sp>
      <p:sp>
        <p:nvSpPr>
          <p:cNvPr id="5" name="Espace réservé du numéro de diapositive 4"/>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4</a:t>
            </a:fld>
            <a:endParaRPr lang="fr-CH" dirty="0">
              <a:latin typeface="Baskerville Old Face" panose="02020602080505020303" pitchFamily="18" charset="0"/>
            </a:endParaRPr>
          </a:p>
        </p:txBody>
      </p:sp>
    </p:spTree>
    <p:extLst>
      <p:ext uri="{BB962C8B-B14F-4D97-AF65-F5344CB8AC3E}">
        <p14:creationId xmlns:p14="http://schemas.microsoft.com/office/powerpoint/2010/main" val="2414015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III.	Liquidation de la succession</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D.	Casus (MCR et contrôle des réserves)</a:t>
            </a:r>
            <a:endParaRPr lang="fr-CH" sz="3200" b="1" dirty="0">
              <a:latin typeface="Baskerville Old Face" panose="02020602080505020303" pitchFamily="18" charset="0"/>
            </a:endParaRPr>
          </a:p>
        </p:txBody>
      </p:sp>
      <p:sp>
        <p:nvSpPr>
          <p:cNvPr id="3" name="Espace réservé du contenu 2"/>
          <p:cNvSpPr>
            <a:spLocks noGrp="1"/>
          </p:cNvSpPr>
          <p:nvPr>
            <p:ph idx="1"/>
          </p:nvPr>
        </p:nvSpPr>
        <p:spPr>
          <a:xfrm>
            <a:off x="1117309" y="1701800"/>
            <a:ext cx="10157354" cy="4535512"/>
          </a:xfrm>
        </p:spPr>
        <p:txBody>
          <a:bodyPr>
            <a:noAutofit/>
          </a:bodyPr>
          <a:lstStyle/>
          <a:p>
            <a:pPr marL="0" indent="0" algn="just" defTabSz="1524000">
              <a:buNone/>
              <a:tabLst>
                <a:tab pos="895350" algn="l"/>
              </a:tabLst>
            </a:pPr>
            <a:r>
              <a:rPr lang="fr-CH" sz="1800" b="1" u="sng" dirty="0" smtClean="0">
                <a:latin typeface="Baskerville Old Face" panose="02020602080505020303" pitchFamily="18" charset="0"/>
              </a:rPr>
              <a:t>Casus (suite) :</a:t>
            </a:r>
            <a:r>
              <a:rPr lang="fr-CH" sz="1800" dirty="0" smtClean="0">
                <a:latin typeface="Baskerville Old Face" panose="02020602080505020303" pitchFamily="18" charset="0"/>
              </a:rPr>
              <a:t> </a:t>
            </a:r>
          </a:p>
          <a:p>
            <a:pPr marL="0" indent="0" algn="just" defTabSz="1524000">
              <a:buNone/>
              <a:tabLst>
                <a:tab pos="895350" algn="l"/>
              </a:tabLst>
            </a:pPr>
            <a:endParaRPr lang="fr-CH" sz="1800" dirty="0" smtClean="0">
              <a:latin typeface="Baskerville Old Face" panose="02020602080505020303" pitchFamily="18" charset="0"/>
            </a:endParaRPr>
          </a:p>
          <a:p>
            <a:pPr algn="just" defTabSz="1524000">
              <a:spcBef>
                <a:spcPts val="0"/>
              </a:spcBef>
              <a:spcAft>
                <a:spcPts val="1800"/>
              </a:spcAft>
              <a:buFontTx/>
              <a:buChar char="-"/>
              <a:tabLst>
                <a:tab pos="895350" algn="l"/>
              </a:tabLst>
            </a:pPr>
            <a:r>
              <a:rPr lang="fr-CH" sz="1800" u="sng" dirty="0">
                <a:latin typeface="Baskerville Old Face" panose="02020602080505020303" pitchFamily="18" charset="0"/>
              </a:rPr>
              <a:t>La donation de 350’000 à la Fondation :</a:t>
            </a:r>
            <a:r>
              <a:rPr lang="fr-CH" sz="1800" dirty="0">
                <a:latin typeface="Baskerville Old Face" panose="02020602080505020303" pitchFamily="18" charset="0"/>
              </a:rPr>
              <a:t> pas rapportable car la Fondation n’est pas héritière légale (626 CC). Toutefois, ce legs est </a:t>
            </a:r>
            <a:r>
              <a:rPr lang="fr-CH" sz="1800" dirty="0" err="1">
                <a:latin typeface="Baskerville Old Face" panose="02020602080505020303" pitchFamily="18" charset="0"/>
              </a:rPr>
              <a:t>réunissable</a:t>
            </a:r>
            <a:r>
              <a:rPr lang="fr-CH" sz="1800" dirty="0">
                <a:latin typeface="Baskerville Old Face" panose="02020602080505020303" pitchFamily="18" charset="0"/>
              </a:rPr>
              <a:t> au sens de l’art. 527 ch. 3 CC car il s’agit d’une donation faite dans les 5 ans précédant le décès de Jack. </a:t>
            </a:r>
          </a:p>
          <a:p>
            <a:pPr algn="just" defTabSz="1524000">
              <a:spcBef>
                <a:spcPts val="0"/>
              </a:spcBef>
              <a:buFontTx/>
              <a:buChar char="-"/>
              <a:tabLst>
                <a:tab pos="895350" algn="l"/>
              </a:tabLst>
            </a:pPr>
            <a:r>
              <a:rPr lang="fr-CH" sz="1800" u="sng" dirty="0">
                <a:latin typeface="Baskerville Old Face" panose="02020602080505020303" pitchFamily="18" charset="0"/>
              </a:rPr>
              <a:t>Dispense de rapport de 50’000 en faveur de Marie :</a:t>
            </a:r>
            <a:r>
              <a:rPr lang="fr-CH" sz="1800" dirty="0">
                <a:latin typeface="Baskerville Old Face" panose="02020602080505020303" pitchFamily="18" charset="0"/>
              </a:rPr>
              <a:t> également </a:t>
            </a:r>
            <a:r>
              <a:rPr lang="fr-CH" sz="1800" dirty="0" err="1">
                <a:latin typeface="Baskerville Old Face" panose="02020602080505020303" pitchFamily="18" charset="0"/>
              </a:rPr>
              <a:t>réunissable</a:t>
            </a:r>
            <a:r>
              <a:rPr lang="fr-CH" sz="1800" dirty="0">
                <a:latin typeface="Baskerville Old Face" panose="02020602080505020303" pitchFamily="18" charset="0"/>
              </a:rPr>
              <a:t> car cette libéralité a eu lieu dans les 5 ans qui précèdent le décès de Jack (527 ch. 3 CC). Le total des réunions est de 350’000 + 50’000 = 400’000. </a:t>
            </a:r>
          </a:p>
          <a:p>
            <a:pPr marL="0" indent="0" algn="just" defTabSz="1524000">
              <a:buNone/>
              <a:tabLst>
                <a:tab pos="895350" algn="l"/>
              </a:tabLst>
            </a:pPr>
            <a:r>
              <a:rPr lang="fr-CH" sz="1800" dirty="0">
                <a:latin typeface="Baskerville Old Face" panose="02020602080505020303" pitchFamily="18" charset="0"/>
              </a:rPr>
              <a:t>Ainsi, la MCR se détermine comme suit : </a:t>
            </a:r>
            <a:r>
              <a:rPr lang="fr-CH" sz="1800" b="1" dirty="0">
                <a:latin typeface="Baskerville Old Face" panose="02020602080505020303" pitchFamily="18" charset="0"/>
              </a:rPr>
              <a:t>800’000 (</a:t>
            </a:r>
            <a:r>
              <a:rPr lang="fr-CH" sz="1800" b="1" dirty="0" err="1">
                <a:latin typeface="Baskerville Old Face" panose="02020602080505020303" pitchFamily="18" charset="0"/>
              </a:rPr>
              <a:t>MàP</a:t>
            </a:r>
            <a:r>
              <a:rPr lang="fr-CH" sz="1800" b="1" dirty="0">
                <a:latin typeface="Baskerville Old Face" panose="02020602080505020303" pitchFamily="18" charset="0"/>
              </a:rPr>
              <a:t>) + 400’000 (réunions) = 1’200’000 MCR.</a:t>
            </a:r>
          </a:p>
          <a:p>
            <a:pPr marL="0" indent="0" algn="just" defTabSz="1524000">
              <a:buNone/>
              <a:tabLst>
                <a:tab pos="895350" algn="l"/>
              </a:tabLst>
            </a:pPr>
            <a:endParaRPr lang="fr-CH" sz="1800" dirty="0">
              <a:latin typeface="Baskerville Old Face" panose="02020602080505020303" pitchFamily="18" charset="0"/>
            </a:endParaRPr>
          </a:p>
          <a:p>
            <a:pPr marL="0" indent="0" algn="just" defTabSz="1524000">
              <a:buNone/>
              <a:tabLst>
                <a:tab pos="895350" algn="l"/>
              </a:tabLst>
            </a:pPr>
            <a:endParaRPr lang="fr-CH" sz="1800" dirty="0" smtClean="0">
              <a:latin typeface="Baskerville Old Face" panose="02020602080505020303" pitchFamily="18" charset="0"/>
            </a:endParaRPr>
          </a:p>
        </p:txBody>
      </p:sp>
      <p:sp>
        <p:nvSpPr>
          <p:cNvPr id="5" name="Espace réservé du numéro de diapositive 4"/>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40</a:t>
            </a:fld>
            <a:endParaRPr lang="fr-CH" dirty="0">
              <a:latin typeface="Baskerville Old Face" panose="02020602080505020303" pitchFamily="18" charset="0"/>
            </a:endParaRPr>
          </a:p>
        </p:txBody>
      </p:sp>
    </p:spTree>
    <p:extLst>
      <p:ext uri="{BB962C8B-B14F-4D97-AF65-F5344CB8AC3E}">
        <p14:creationId xmlns:p14="http://schemas.microsoft.com/office/powerpoint/2010/main" val="256691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III.	Liquidation de la succession</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D.	Casus (contrôle des réserves)</a:t>
            </a:r>
            <a:endParaRPr lang="fr-CH" sz="3200" b="1" dirty="0">
              <a:latin typeface="Baskerville Old Face" panose="02020602080505020303" pitchFamily="18" charset="0"/>
            </a:endParaRPr>
          </a:p>
        </p:txBody>
      </p:sp>
      <p:sp>
        <p:nvSpPr>
          <p:cNvPr id="3" name="Espace réservé du contenu 2"/>
          <p:cNvSpPr>
            <a:spLocks noGrp="1"/>
          </p:cNvSpPr>
          <p:nvPr>
            <p:ph idx="1"/>
          </p:nvPr>
        </p:nvSpPr>
        <p:spPr>
          <a:xfrm>
            <a:off x="1117309" y="1701800"/>
            <a:ext cx="10157354" cy="4535512"/>
          </a:xfrm>
        </p:spPr>
        <p:txBody>
          <a:bodyPr>
            <a:noAutofit/>
          </a:bodyPr>
          <a:lstStyle/>
          <a:p>
            <a:pPr marL="0" indent="0" algn="just" defTabSz="1524000">
              <a:buNone/>
              <a:tabLst>
                <a:tab pos="895350" algn="l"/>
              </a:tabLst>
            </a:pPr>
            <a:r>
              <a:rPr lang="fr-CH" sz="1500" dirty="0" smtClean="0">
                <a:latin typeface="Baskerville Old Face" panose="02020602080505020303" pitchFamily="18" charset="0"/>
              </a:rPr>
              <a:t>En résumé :</a:t>
            </a:r>
          </a:p>
          <a:p>
            <a:pPr marL="0" indent="0" algn="just" defTabSz="1524000">
              <a:buNone/>
              <a:tabLst>
                <a:tab pos="895350" algn="l"/>
              </a:tabLst>
            </a:pPr>
            <a:endParaRPr lang="fr-CH" sz="1500" b="1" dirty="0">
              <a:latin typeface="Baskerville Old Face" panose="02020602080505020303" pitchFamily="18" charset="0"/>
            </a:endParaRPr>
          </a:p>
          <a:p>
            <a:pPr marL="0" indent="0" algn="just" defTabSz="1524000">
              <a:buNone/>
              <a:tabLst>
                <a:tab pos="895350" algn="l"/>
              </a:tabLst>
            </a:pPr>
            <a:endParaRPr lang="fr-CH" sz="1500" b="1" dirty="0" smtClean="0">
              <a:latin typeface="Baskerville Old Face" panose="02020602080505020303" pitchFamily="18" charset="0"/>
            </a:endParaRPr>
          </a:p>
          <a:p>
            <a:pPr marL="0" indent="0" algn="just" defTabSz="1524000">
              <a:buNone/>
              <a:tabLst>
                <a:tab pos="895350" algn="l"/>
              </a:tabLst>
            </a:pPr>
            <a:endParaRPr lang="fr-CH" sz="1500" b="1" dirty="0">
              <a:latin typeface="Baskerville Old Face" panose="02020602080505020303" pitchFamily="18" charset="0"/>
            </a:endParaRPr>
          </a:p>
          <a:p>
            <a:pPr marL="0" indent="0" algn="just" defTabSz="1524000">
              <a:buNone/>
              <a:tabLst>
                <a:tab pos="895350" algn="l"/>
              </a:tabLst>
            </a:pPr>
            <a:endParaRPr lang="fr-CH" sz="1500" b="1" dirty="0" smtClean="0">
              <a:latin typeface="Baskerville Old Face" panose="02020602080505020303" pitchFamily="18" charset="0"/>
            </a:endParaRPr>
          </a:p>
          <a:p>
            <a:pPr marL="0" indent="0" algn="just" defTabSz="1524000">
              <a:buNone/>
              <a:tabLst>
                <a:tab pos="895350" algn="l"/>
              </a:tabLst>
            </a:pPr>
            <a:endParaRPr lang="fr-CH" sz="1500" b="1" dirty="0">
              <a:latin typeface="Baskerville Old Face" panose="02020602080505020303" pitchFamily="18" charset="0"/>
            </a:endParaRPr>
          </a:p>
          <a:p>
            <a:pPr marL="0" indent="0" algn="just" defTabSz="1524000">
              <a:buNone/>
              <a:tabLst>
                <a:tab pos="895350" algn="l"/>
              </a:tabLst>
            </a:pPr>
            <a:endParaRPr lang="fr-CH" sz="1600" dirty="0">
              <a:latin typeface="Baskerville Old Face" panose="02020602080505020303" pitchFamily="18" charset="0"/>
            </a:endParaRPr>
          </a:p>
        </p:txBody>
      </p:sp>
      <p:sp>
        <p:nvSpPr>
          <p:cNvPr id="5" name="Espace réservé du numéro de diapositive 4"/>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41</a:t>
            </a:fld>
            <a:endParaRPr lang="fr-CH" dirty="0">
              <a:latin typeface="Baskerville Old Face" panose="02020602080505020303" pitchFamily="18" charset="0"/>
            </a:endParaRPr>
          </a:p>
        </p:txBody>
      </p:sp>
      <p:graphicFrame>
        <p:nvGraphicFramePr>
          <p:cNvPr id="4" name="Tableau 3"/>
          <p:cNvGraphicFramePr>
            <a:graphicFrameLocks noGrp="1"/>
          </p:cNvGraphicFramePr>
          <p:nvPr>
            <p:extLst>
              <p:ext uri="{D42A27DB-BD31-4B8C-83A1-F6EECF244321}">
                <p14:modId xmlns:p14="http://schemas.microsoft.com/office/powerpoint/2010/main" val="1579924207"/>
              </p:ext>
            </p:extLst>
          </p:nvPr>
        </p:nvGraphicFramePr>
        <p:xfrm>
          <a:off x="1413892" y="2204864"/>
          <a:ext cx="7316011" cy="4138776"/>
        </p:xfrm>
        <a:graphic>
          <a:graphicData uri="http://schemas.openxmlformats.org/drawingml/2006/table">
            <a:tbl>
              <a:tblPr firstRow="1" bandRow="1">
                <a:tableStyleId>{5940675A-B579-460E-94D1-54222C63F5DA}</a:tableStyleId>
              </a:tblPr>
              <a:tblGrid>
                <a:gridCol w="1829003"/>
                <a:gridCol w="1195333"/>
                <a:gridCol w="2592288"/>
                <a:gridCol w="1699387"/>
              </a:tblGrid>
              <a:tr h="370840">
                <a:tc>
                  <a:txBody>
                    <a:bodyPr/>
                    <a:lstStyle/>
                    <a:p>
                      <a:endParaRPr lang="fr-CH" sz="1600" dirty="0">
                        <a:latin typeface="Baskerville Old Face" panose="02020602080505020303" pitchFamily="18" charset="0"/>
                      </a:endParaRPr>
                    </a:p>
                  </a:txBody>
                  <a:tcPr/>
                </a:tc>
                <a:tc>
                  <a:txBody>
                    <a:bodyPr/>
                    <a:lstStyle/>
                    <a:p>
                      <a:pPr algn="ctr"/>
                      <a:endParaRPr lang="fr-CH" sz="1600" b="1" dirty="0">
                        <a:latin typeface="Baskerville Old Face" panose="02020602080505020303" pitchFamily="18" charset="0"/>
                      </a:endParaRPr>
                    </a:p>
                  </a:txBody>
                  <a:tcPr/>
                </a:tc>
                <a:tc>
                  <a:txBody>
                    <a:bodyPr/>
                    <a:lstStyle/>
                    <a:p>
                      <a:pPr algn="ctr"/>
                      <a:endParaRPr lang="fr-CH" sz="1600" b="1" dirty="0">
                        <a:latin typeface="Baskerville Old Face" panose="02020602080505020303" pitchFamily="18" charset="0"/>
                      </a:endParaRPr>
                    </a:p>
                  </a:txBody>
                  <a:tcPr/>
                </a:tc>
                <a:tc>
                  <a:txBody>
                    <a:bodyPr/>
                    <a:lstStyle/>
                    <a:p>
                      <a:endParaRPr lang="fr-CH" dirty="0"/>
                    </a:p>
                  </a:txBody>
                  <a:tcPr/>
                </a:tc>
              </a:tr>
              <a:tr h="370840">
                <a:tc rowSpan="4">
                  <a:txBody>
                    <a:bodyPr/>
                    <a:lstStyle/>
                    <a:p>
                      <a:pPr marL="0" indent="0">
                        <a:buFontTx/>
                        <a:buNone/>
                      </a:pPr>
                      <a:r>
                        <a:rPr lang="fr-CH" sz="1600" b="1" u="sng" baseline="0" dirty="0" smtClean="0">
                          <a:latin typeface="Baskerville Old Face" panose="02020602080505020303" pitchFamily="18" charset="0"/>
                        </a:rPr>
                        <a:t>- Parts:</a:t>
                      </a:r>
                    </a:p>
                    <a:p>
                      <a:pPr marL="0" indent="0">
                        <a:buFontTx/>
                        <a:buNone/>
                      </a:pPr>
                      <a:endParaRPr lang="fr-CH" sz="1600" dirty="0" smtClean="0">
                        <a:latin typeface="Baskerville Old Face" panose="02020602080505020303" pitchFamily="18" charset="0"/>
                      </a:endParaRPr>
                    </a:p>
                    <a:p>
                      <a:pPr marL="0" indent="0" algn="just">
                        <a:buFontTx/>
                        <a:buNone/>
                      </a:pPr>
                      <a:r>
                        <a:rPr lang="fr-CH" sz="1200" dirty="0" smtClean="0">
                          <a:latin typeface="Baskerville Old Face" panose="02020602080505020303" pitchFamily="18" charset="0"/>
                        </a:rPr>
                        <a:t>Calcul fondé sur la </a:t>
                      </a:r>
                      <a:r>
                        <a:rPr lang="fr-CH" sz="1200" dirty="0" err="1" smtClean="0">
                          <a:latin typeface="Baskerville Old Face" panose="02020602080505020303" pitchFamily="18" charset="0"/>
                        </a:rPr>
                        <a:t>MàP</a:t>
                      </a:r>
                      <a:r>
                        <a:rPr lang="fr-CH" sz="1200" dirty="0" smtClean="0">
                          <a:latin typeface="Baskerville Old Face" panose="02020602080505020303" pitchFamily="18" charset="0"/>
                        </a:rPr>
                        <a:t> de</a:t>
                      </a:r>
                      <a:r>
                        <a:rPr lang="fr-CH" sz="1200" baseline="0" dirty="0" smtClean="0">
                          <a:latin typeface="Baskerville Old Face" panose="02020602080505020303" pitchFamily="18" charset="0"/>
                        </a:rPr>
                        <a:t> 800’000.</a:t>
                      </a:r>
                      <a:endParaRPr lang="fr-CH" sz="1200" dirty="0">
                        <a:latin typeface="Baskerville Old Face" panose="02020602080505020303" pitchFamily="18" charset="0"/>
                      </a:endParaRPr>
                    </a:p>
                  </a:txBody>
                  <a:tcPr/>
                </a:tc>
                <a:tc>
                  <a:txBody>
                    <a:bodyPr/>
                    <a:lstStyle/>
                    <a:p>
                      <a:r>
                        <a:rPr lang="fr-CH" sz="1600" dirty="0" smtClean="0">
                          <a:latin typeface="Baskerville Old Face" panose="02020602080505020303" pitchFamily="18" charset="0"/>
                        </a:rPr>
                        <a:t>Sally (CS) :</a:t>
                      </a:r>
                      <a:endParaRPr lang="fr-CH" sz="1600" dirty="0">
                        <a:latin typeface="Baskerville Old Face" panose="02020602080505020303" pitchFamily="18" charset="0"/>
                      </a:endParaRPr>
                    </a:p>
                  </a:txBody>
                  <a:tcPr/>
                </a:tc>
                <a:tc>
                  <a:txBody>
                    <a:bodyPr/>
                    <a:lstStyle/>
                    <a:p>
                      <a:r>
                        <a:rPr lang="fr-CH" sz="1600" dirty="0" smtClean="0">
                          <a:latin typeface="Baskerville Old Face" panose="02020602080505020303" pitchFamily="18" charset="0"/>
                        </a:rPr>
                        <a:t>1/2  de 800’000 = 400’000</a:t>
                      </a:r>
                      <a:endParaRPr lang="fr-CH" sz="1600" dirty="0">
                        <a:latin typeface="Baskerville Old Face" panose="02020602080505020303" pitchFamily="18" charset="0"/>
                      </a:endParaRPr>
                    </a:p>
                  </a:txBody>
                  <a:tcPr/>
                </a:tc>
                <a:tc>
                  <a:txBody>
                    <a:bodyPr/>
                    <a:lstStyle/>
                    <a:p>
                      <a:endParaRPr lang="fr-CH" sz="1600" dirty="0">
                        <a:latin typeface="Baskerville Old Face" panose="02020602080505020303" pitchFamily="18" charset="0"/>
                      </a:endParaRPr>
                    </a:p>
                  </a:txBody>
                  <a:tcPr/>
                </a:tc>
              </a:tr>
              <a:tr h="370840">
                <a:tc vMerge="1">
                  <a:txBody>
                    <a:bodyPr/>
                    <a:lstStyle/>
                    <a:p>
                      <a:endParaRPr lang="fr-CH" sz="1600" dirty="0">
                        <a:latin typeface="Baskerville Old Face" panose="02020602080505020303" pitchFamily="18" charset="0"/>
                      </a:endParaRPr>
                    </a:p>
                  </a:txBody>
                  <a:tcPr/>
                </a:tc>
                <a:tc>
                  <a:txBody>
                    <a:bodyPr/>
                    <a:lstStyle/>
                    <a:p>
                      <a:r>
                        <a:rPr lang="fr-CH" sz="1600" dirty="0" smtClean="0">
                          <a:latin typeface="Baskerville Old Face" panose="02020602080505020303" pitchFamily="18" charset="0"/>
                        </a:rPr>
                        <a:t>Bob :</a:t>
                      </a:r>
                      <a:endParaRPr lang="fr-CH" sz="1600" dirty="0">
                        <a:latin typeface="Baskerville Old Face" panose="02020602080505020303" pitchFamily="18" charset="0"/>
                      </a:endParaRPr>
                    </a:p>
                  </a:txBody>
                  <a:tcPr/>
                </a:tc>
                <a:tc>
                  <a:txBody>
                    <a:bodyPr/>
                    <a:lstStyle/>
                    <a:p>
                      <a:r>
                        <a:rPr lang="fr-CH" sz="1600" dirty="0" smtClean="0">
                          <a:latin typeface="Baskerville Old Face" panose="02020602080505020303" pitchFamily="18" charset="0"/>
                        </a:rPr>
                        <a:t>1/4</a:t>
                      </a:r>
                      <a:r>
                        <a:rPr lang="fr-CH" sz="1600" baseline="0" dirty="0" smtClean="0">
                          <a:latin typeface="Baskerville Old Face" panose="02020602080505020303" pitchFamily="18" charset="0"/>
                        </a:rPr>
                        <a:t> </a:t>
                      </a:r>
                      <a:r>
                        <a:rPr lang="fr-CH" sz="1600" dirty="0" smtClean="0">
                          <a:latin typeface="Baskerville Old Face" panose="02020602080505020303" pitchFamily="18" charset="0"/>
                        </a:rPr>
                        <a:t>de 800’000</a:t>
                      </a:r>
                      <a:r>
                        <a:rPr lang="fr-CH" sz="1600" baseline="0" dirty="0" smtClean="0">
                          <a:latin typeface="Baskerville Old Face" panose="02020602080505020303" pitchFamily="18" charset="0"/>
                        </a:rPr>
                        <a:t> = 200’000</a:t>
                      </a:r>
                      <a:endParaRPr lang="fr-CH" sz="1600" dirty="0">
                        <a:latin typeface="Baskerville Old Face" panose="02020602080505020303" pitchFamily="18" charset="0"/>
                      </a:endParaRPr>
                    </a:p>
                  </a:txBody>
                  <a:tcPr/>
                </a:tc>
                <a:tc>
                  <a:txBody>
                    <a:bodyPr/>
                    <a:lstStyle/>
                    <a:p>
                      <a:endParaRPr lang="fr-CH" sz="1600" b="1" dirty="0">
                        <a:latin typeface="Baskerville Old Face" panose="02020602080505020303" pitchFamily="18" charset="0"/>
                      </a:endParaRPr>
                    </a:p>
                  </a:txBody>
                  <a:tcPr/>
                </a:tc>
              </a:tr>
              <a:tr h="370840">
                <a:tc vMerge="1">
                  <a:txBody>
                    <a:bodyPr/>
                    <a:lstStyle/>
                    <a:p>
                      <a:endParaRPr lang="fr-CH" sz="1600">
                        <a:latin typeface="Baskerville Old Face" panose="02020602080505020303" pitchFamily="18" charset="0"/>
                      </a:endParaRPr>
                    </a:p>
                  </a:txBody>
                  <a:tcPr/>
                </a:tc>
                <a:tc>
                  <a:txBody>
                    <a:bodyPr/>
                    <a:lstStyle/>
                    <a:p>
                      <a:r>
                        <a:rPr lang="fr-CH" sz="1600" dirty="0" smtClean="0">
                          <a:latin typeface="Baskerville Old Face" panose="02020602080505020303" pitchFamily="18" charset="0"/>
                        </a:rPr>
                        <a:t>Marie :</a:t>
                      </a:r>
                      <a:endParaRPr lang="fr-CH" sz="1600" dirty="0">
                        <a:latin typeface="Baskerville Old Face" panose="02020602080505020303" pitchFamily="18" charset="0"/>
                      </a:endParaRPr>
                    </a:p>
                  </a:txBody>
                  <a:tcPr/>
                </a:tc>
                <a:tc>
                  <a:txBody>
                    <a:bodyPr/>
                    <a:lstStyle/>
                    <a:p>
                      <a:r>
                        <a:rPr lang="fr-CH" sz="1600" dirty="0" smtClean="0">
                          <a:latin typeface="Baskerville Old Face" panose="02020602080505020303" pitchFamily="18" charset="0"/>
                        </a:rPr>
                        <a:t>1/4</a:t>
                      </a:r>
                      <a:r>
                        <a:rPr lang="fr-CH" sz="1600" baseline="0" dirty="0" smtClean="0">
                          <a:latin typeface="Baskerville Old Face" panose="02020602080505020303" pitchFamily="18" charset="0"/>
                        </a:rPr>
                        <a:t> </a:t>
                      </a:r>
                      <a:r>
                        <a:rPr lang="fr-CH" sz="1600" dirty="0" smtClean="0">
                          <a:latin typeface="Baskerville Old Face" panose="02020602080505020303" pitchFamily="18" charset="0"/>
                        </a:rPr>
                        <a:t>de 800’000 </a:t>
                      </a:r>
                      <a:r>
                        <a:rPr lang="fr-CH" sz="1600" baseline="0" dirty="0" smtClean="0">
                          <a:latin typeface="Baskerville Old Face" panose="02020602080505020303" pitchFamily="18" charset="0"/>
                        </a:rPr>
                        <a:t>= 200’000</a:t>
                      </a:r>
                      <a:endParaRPr lang="fr-CH" sz="1600" dirty="0">
                        <a:latin typeface="Baskerville Old Face" panose="02020602080505020303" pitchFamily="18" charset="0"/>
                      </a:endParaRPr>
                    </a:p>
                  </a:txBody>
                  <a:tcPr/>
                </a:tc>
                <a:tc>
                  <a:txBody>
                    <a:bodyPr/>
                    <a:lstStyle/>
                    <a:p>
                      <a:endParaRPr lang="fr-CH" sz="1600" b="1" dirty="0">
                        <a:latin typeface="Baskerville Old Face" panose="02020602080505020303" pitchFamily="18" charset="0"/>
                      </a:endParaRPr>
                    </a:p>
                  </a:txBody>
                  <a:tcPr/>
                </a:tc>
              </a:tr>
              <a:tr h="460856">
                <a:tc vMerge="1">
                  <a:txBody>
                    <a:bodyPr/>
                    <a:lstStyle/>
                    <a:p>
                      <a:endParaRPr lang="fr-CH" sz="1600" dirty="0">
                        <a:latin typeface="Baskerville Old Face" panose="02020602080505020303" pitchFamily="18" charset="0"/>
                      </a:endParaRPr>
                    </a:p>
                  </a:txBody>
                  <a:tcPr/>
                </a:tc>
                <a:tc gridSpan="3">
                  <a:txBody>
                    <a:bodyPr/>
                    <a:lstStyle/>
                    <a:p>
                      <a:endParaRPr lang="fr-CH" sz="1600" dirty="0">
                        <a:latin typeface="Baskerville Old Face" panose="02020602080505020303" pitchFamily="18" charset="0"/>
                      </a:endParaRPr>
                    </a:p>
                  </a:txBody>
                  <a:tcPr/>
                </a:tc>
                <a:tc hMerge="1">
                  <a:txBody>
                    <a:bodyPr/>
                    <a:lstStyle/>
                    <a:p>
                      <a:pPr algn="ctr"/>
                      <a:endParaRPr lang="fr-CH" sz="1600" dirty="0">
                        <a:latin typeface="Baskerville Old Face" panose="02020602080505020303" pitchFamily="18" charset="0"/>
                      </a:endParaRPr>
                    </a:p>
                  </a:txBody>
                  <a:tcPr/>
                </a:tc>
                <a:tc hMerge="1">
                  <a:txBody>
                    <a:bodyPr/>
                    <a:lstStyle/>
                    <a:p>
                      <a:pPr algn="ctr"/>
                      <a:endParaRPr lang="fr-CH" sz="1600" dirty="0">
                        <a:latin typeface="Baskerville Old Face" panose="02020602080505020303" pitchFamily="18" charset="0"/>
                      </a:endParaRPr>
                    </a:p>
                  </a:txBody>
                  <a:tcPr/>
                </a:tc>
              </a:tr>
              <a:tr h="370840">
                <a:tc rowSpan="4">
                  <a:txBody>
                    <a:bodyPr/>
                    <a:lstStyle/>
                    <a:p>
                      <a:pPr marL="0" indent="0">
                        <a:buFontTx/>
                        <a:buNone/>
                      </a:pPr>
                      <a:r>
                        <a:rPr lang="fr-CH" sz="1600" b="1" u="sng" dirty="0" smtClean="0">
                          <a:latin typeface="Baskerville Old Face" panose="02020602080505020303" pitchFamily="18" charset="0"/>
                        </a:rPr>
                        <a:t>- Réserves:</a:t>
                      </a:r>
                    </a:p>
                    <a:p>
                      <a:endParaRPr lang="fr-CH" sz="1600" dirty="0" smtClean="0">
                        <a:latin typeface="Baskerville Old Face" panose="02020602080505020303" pitchFamily="18" charset="0"/>
                      </a:endParaRPr>
                    </a:p>
                    <a:p>
                      <a:pPr algn="just" defTabSz="1252538"/>
                      <a:r>
                        <a:rPr lang="fr-CH" sz="1200" dirty="0" smtClean="0">
                          <a:latin typeface="Baskerville Old Face" panose="02020602080505020303" pitchFamily="18" charset="0"/>
                        </a:rPr>
                        <a:t>Calcul fondé sur la MCR de 1’200’000</a:t>
                      </a:r>
                      <a:endParaRPr lang="fr-CH" sz="1200" dirty="0">
                        <a:latin typeface="Baskerville Old Face" panose="02020602080505020303" pitchFamily="18" charset="0"/>
                      </a:endParaRPr>
                    </a:p>
                  </a:txBody>
                  <a:tcPr/>
                </a:tc>
                <a:tc>
                  <a:txBody>
                    <a:bodyPr/>
                    <a:lstStyle/>
                    <a:p>
                      <a:r>
                        <a:rPr lang="fr-CH" sz="1600" dirty="0" smtClean="0">
                          <a:latin typeface="Baskerville Old Face" panose="02020602080505020303" pitchFamily="18" charset="0"/>
                        </a:rPr>
                        <a:t>Sally :</a:t>
                      </a:r>
                      <a:endParaRPr lang="fr-CH" sz="1600" dirty="0">
                        <a:latin typeface="Baskerville Old Face" panose="02020602080505020303" pitchFamily="18" charset="0"/>
                      </a:endParaRPr>
                    </a:p>
                  </a:txBody>
                  <a:tcPr/>
                </a:tc>
                <a:tc>
                  <a:txBody>
                    <a:bodyPr/>
                    <a:lstStyle/>
                    <a:p>
                      <a:pPr marL="0" marR="0" indent="0" algn="l" defTabSz="1218987" rtl="0" eaLnBrk="1" fontAlgn="auto" latinLnBrk="0" hangingPunct="1">
                        <a:lnSpc>
                          <a:spcPct val="100000"/>
                        </a:lnSpc>
                        <a:spcBef>
                          <a:spcPts val="0"/>
                        </a:spcBef>
                        <a:spcAft>
                          <a:spcPts val="0"/>
                        </a:spcAft>
                        <a:buClrTx/>
                        <a:buSzTx/>
                        <a:buFontTx/>
                        <a:buNone/>
                        <a:tabLst/>
                        <a:defRPr/>
                      </a:pPr>
                      <a:r>
                        <a:rPr lang="fr-CH" sz="1600" dirty="0" smtClean="0">
                          <a:latin typeface="Baskerville Old Face" panose="02020602080505020303" pitchFamily="18" charset="0"/>
                        </a:rPr>
                        <a:t>1/4</a:t>
                      </a:r>
                      <a:r>
                        <a:rPr lang="fr-CH" sz="1600" baseline="0" dirty="0" smtClean="0">
                          <a:latin typeface="Baskerville Old Face" panose="02020602080505020303" pitchFamily="18" charset="0"/>
                        </a:rPr>
                        <a:t> = 300’000</a:t>
                      </a:r>
                      <a:endParaRPr lang="fr-CH" sz="1600" dirty="0" smtClean="0">
                        <a:latin typeface="Baskerville Old Face" panose="02020602080505020303" pitchFamily="18" charset="0"/>
                      </a:endParaRPr>
                    </a:p>
                    <a:p>
                      <a:endParaRPr lang="fr-CH" sz="1600" dirty="0">
                        <a:latin typeface="Baskerville Old Face" panose="02020602080505020303" pitchFamily="18" charset="0"/>
                      </a:endParaRPr>
                    </a:p>
                  </a:txBody>
                  <a:tcPr/>
                </a:tc>
                <a:tc>
                  <a:txBody>
                    <a:bodyPr/>
                    <a:lstStyle/>
                    <a:p>
                      <a:r>
                        <a:rPr lang="fr-CH" sz="1600" dirty="0" smtClean="0">
                          <a:latin typeface="Baskerville Old Face" panose="02020602080505020303" pitchFamily="18" charset="0"/>
                        </a:rPr>
                        <a:t>Non</a:t>
                      </a:r>
                      <a:endParaRPr lang="fr-CH" sz="1600" dirty="0">
                        <a:latin typeface="Baskerville Old Face" panose="02020602080505020303" pitchFamily="18" charset="0"/>
                      </a:endParaRPr>
                    </a:p>
                  </a:txBody>
                  <a:tcPr/>
                </a:tc>
              </a:tr>
              <a:tr h="370840">
                <a:tc vMerge="1">
                  <a:txBody>
                    <a:bodyPr/>
                    <a:lstStyle/>
                    <a:p>
                      <a:endParaRPr lang="fr-CH" sz="1600" dirty="0">
                        <a:latin typeface="Baskerville Old Face" panose="02020602080505020303" pitchFamily="18" charset="0"/>
                      </a:endParaRPr>
                    </a:p>
                  </a:txBody>
                  <a:tcPr/>
                </a:tc>
                <a:tc>
                  <a:txBody>
                    <a:bodyPr/>
                    <a:lstStyle/>
                    <a:p>
                      <a:r>
                        <a:rPr lang="fr-CH" sz="1600" dirty="0" smtClean="0">
                          <a:latin typeface="Baskerville Old Face" panose="02020602080505020303" pitchFamily="18" charset="0"/>
                        </a:rPr>
                        <a:t>Bob :</a:t>
                      </a:r>
                      <a:endParaRPr lang="fr-CH" sz="1600" dirty="0">
                        <a:latin typeface="Baskerville Old Face" panose="02020602080505020303" pitchFamily="18" charset="0"/>
                      </a:endParaRPr>
                    </a:p>
                  </a:txBody>
                  <a:tcPr/>
                </a:tc>
                <a:tc>
                  <a:txBody>
                    <a:bodyPr/>
                    <a:lstStyle/>
                    <a:p>
                      <a:pPr marL="0" marR="0" indent="0" algn="l" defTabSz="1218987" rtl="0" eaLnBrk="1" fontAlgn="auto" latinLnBrk="0" hangingPunct="1">
                        <a:lnSpc>
                          <a:spcPct val="100000"/>
                        </a:lnSpc>
                        <a:spcBef>
                          <a:spcPts val="0"/>
                        </a:spcBef>
                        <a:spcAft>
                          <a:spcPts val="0"/>
                        </a:spcAft>
                        <a:buClrTx/>
                        <a:buSzTx/>
                        <a:buFontTx/>
                        <a:buNone/>
                        <a:tabLst/>
                        <a:defRPr/>
                      </a:pPr>
                      <a:r>
                        <a:rPr lang="fr-CH" sz="1600" dirty="0" smtClean="0">
                          <a:latin typeface="Baskerville Old Face" panose="02020602080505020303" pitchFamily="18" charset="0"/>
                        </a:rPr>
                        <a:t>3/16 = </a:t>
                      </a:r>
                      <a:r>
                        <a:rPr lang="fr-CH" sz="1600" b="1" dirty="0" smtClean="0">
                          <a:latin typeface="Baskerville Old Face" panose="02020602080505020303" pitchFamily="18" charset="0"/>
                        </a:rPr>
                        <a:t>225’000</a:t>
                      </a:r>
                    </a:p>
                    <a:p>
                      <a:endParaRPr lang="fr-CH" sz="1600" dirty="0">
                        <a:latin typeface="Baskerville Old Face" panose="02020602080505020303" pitchFamily="18" charset="0"/>
                      </a:endParaRPr>
                    </a:p>
                  </a:txBody>
                  <a:tcPr/>
                </a:tc>
                <a:tc>
                  <a:txBody>
                    <a:bodyPr/>
                    <a:lstStyle/>
                    <a:p>
                      <a:pPr marL="0" marR="0" indent="0" algn="l" defTabSz="1218987" rtl="0" eaLnBrk="1" fontAlgn="auto" latinLnBrk="0" hangingPunct="1">
                        <a:lnSpc>
                          <a:spcPct val="100000"/>
                        </a:lnSpc>
                        <a:spcBef>
                          <a:spcPts val="0"/>
                        </a:spcBef>
                        <a:spcAft>
                          <a:spcPts val="0"/>
                        </a:spcAft>
                        <a:buClrTx/>
                        <a:buSzTx/>
                        <a:buFontTx/>
                        <a:buNone/>
                        <a:tabLst/>
                        <a:defRPr/>
                      </a:pPr>
                      <a:r>
                        <a:rPr lang="fr-CH" sz="1600" b="1" dirty="0" smtClean="0">
                          <a:solidFill>
                            <a:srgbClr val="C00000"/>
                          </a:solidFill>
                          <a:latin typeface="Baskerville Old Face" panose="02020602080505020303" pitchFamily="18" charset="0"/>
                        </a:rPr>
                        <a:t>25’000</a:t>
                      </a:r>
                    </a:p>
                    <a:p>
                      <a:endParaRPr lang="fr-CH" sz="1600" b="1" dirty="0">
                        <a:latin typeface="Baskerville Old Face" panose="02020602080505020303" pitchFamily="18" charset="0"/>
                      </a:endParaRPr>
                    </a:p>
                  </a:txBody>
                  <a:tcPr/>
                </a:tc>
              </a:tr>
              <a:tr h="370840">
                <a:tc vMerge="1">
                  <a:txBody>
                    <a:bodyPr/>
                    <a:lstStyle/>
                    <a:p>
                      <a:endParaRPr lang="fr-CH" sz="1600" dirty="0">
                        <a:latin typeface="Baskerville Old Face" panose="02020602080505020303" pitchFamily="18" charset="0"/>
                      </a:endParaRPr>
                    </a:p>
                  </a:txBody>
                  <a:tcPr/>
                </a:tc>
                <a:tc>
                  <a:txBody>
                    <a:bodyPr/>
                    <a:lstStyle/>
                    <a:p>
                      <a:r>
                        <a:rPr lang="fr-CH" sz="1600" dirty="0" smtClean="0">
                          <a:latin typeface="Baskerville Old Face" panose="02020602080505020303" pitchFamily="18" charset="0"/>
                        </a:rPr>
                        <a:t>Marie</a:t>
                      </a:r>
                      <a:r>
                        <a:rPr lang="fr-CH" sz="1600" baseline="0" dirty="0" smtClean="0">
                          <a:latin typeface="Baskerville Old Face" panose="02020602080505020303" pitchFamily="18" charset="0"/>
                        </a:rPr>
                        <a:t> :</a:t>
                      </a:r>
                      <a:endParaRPr lang="fr-CH" sz="1600" dirty="0">
                        <a:latin typeface="Baskerville Old Face" panose="02020602080505020303" pitchFamily="18" charset="0"/>
                      </a:endParaRPr>
                    </a:p>
                  </a:txBody>
                  <a:tcPr/>
                </a:tc>
                <a:tc>
                  <a:txBody>
                    <a:bodyPr/>
                    <a:lstStyle/>
                    <a:p>
                      <a:pPr marL="0" marR="0" indent="0" algn="l" defTabSz="1218987" rtl="0" eaLnBrk="1" fontAlgn="auto" latinLnBrk="0" hangingPunct="1">
                        <a:lnSpc>
                          <a:spcPct val="100000"/>
                        </a:lnSpc>
                        <a:spcBef>
                          <a:spcPts val="0"/>
                        </a:spcBef>
                        <a:spcAft>
                          <a:spcPts val="0"/>
                        </a:spcAft>
                        <a:buClrTx/>
                        <a:buSzTx/>
                        <a:buFontTx/>
                        <a:buNone/>
                        <a:tabLst/>
                        <a:defRPr/>
                      </a:pPr>
                      <a:r>
                        <a:rPr lang="fr-CH" sz="1600" dirty="0" smtClean="0">
                          <a:latin typeface="Baskerville Old Face" panose="02020602080505020303" pitchFamily="18" charset="0"/>
                        </a:rPr>
                        <a:t>3/16</a:t>
                      </a:r>
                      <a:r>
                        <a:rPr lang="fr-CH" sz="1600" baseline="0" dirty="0" smtClean="0">
                          <a:latin typeface="Baskerville Old Face" panose="02020602080505020303" pitchFamily="18" charset="0"/>
                        </a:rPr>
                        <a:t> = </a:t>
                      </a:r>
                      <a:r>
                        <a:rPr lang="fr-CH" sz="1600" b="1" baseline="0" dirty="0" smtClean="0">
                          <a:latin typeface="Baskerville Old Face" panose="02020602080505020303" pitchFamily="18" charset="0"/>
                        </a:rPr>
                        <a:t>225’000</a:t>
                      </a:r>
                      <a:endParaRPr lang="fr-CH" sz="1600" b="1" dirty="0" smtClean="0">
                        <a:latin typeface="Baskerville Old Face" panose="02020602080505020303" pitchFamily="18" charset="0"/>
                      </a:endParaRPr>
                    </a:p>
                    <a:p>
                      <a:endParaRPr lang="fr-CH" sz="1600" dirty="0">
                        <a:latin typeface="Baskerville Old Face" panose="02020602080505020303" pitchFamily="18" charset="0"/>
                      </a:endParaRPr>
                    </a:p>
                  </a:txBody>
                  <a:tcPr/>
                </a:tc>
                <a:tc>
                  <a:txBody>
                    <a:bodyPr/>
                    <a:lstStyle/>
                    <a:p>
                      <a:pPr marL="0" marR="0" indent="0" algn="l" defTabSz="1218987" rtl="0" eaLnBrk="1" fontAlgn="auto" latinLnBrk="0" hangingPunct="1">
                        <a:lnSpc>
                          <a:spcPct val="100000"/>
                        </a:lnSpc>
                        <a:spcBef>
                          <a:spcPts val="0"/>
                        </a:spcBef>
                        <a:spcAft>
                          <a:spcPts val="0"/>
                        </a:spcAft>
                        <a:buClrTx/>
                        <a:buSzTx/>
                        <a:buFontTx/>
                        <a:buNone/>
                        <a:tabLst/>
                        <a:defRPr/>
                      </a:pPr>
                      <a:r>
                        <a:rPr lang="fr-CH" sz="1600" b="1" dirty="0" smtClean="0">
                          <a:solidFill>
                            <a:srgbClr val="C00000"/>
                          </a:solidFill>
                          <a:latin typeface="Baskerville Old Face" panose="02020602080505020303" pitchFamily="18" charset="0"/>
                        </a:rPr>
                        <a:t>25’000</a:t>
                      </a:r>
                    </a:p>
                    <a:p>
                      <a:endParaRPr lang="fr-CH" sz="1600" b="1" dirty="0">
                        <a:latin typeface="Baskerville Old Face" panose="02020602080505020303" pitchFamily="18" charset="0"/>
                      </a:endParaRPr>
                    </a:p>
                  </a:txBody>
                  <a:tcPr/>
                </a:tc>
              </a:tr>
              <a:tr h="370840">
                <a:tc vMerge="1">
                  <a:txBody>
                    <a:bodyPr/>
                    <a:lstStyle/>
                    <a:p>
                      <a:endParaRPr lang="fr-CH" sz="1600" dirty="0">
                        <a:latin typeface="Baskerville Old Face" panose="02020602080505020303" pitchFamily="18" charset="0"/>
                      </a:endParaRPr>
                    </a:p>
                  </a:txBody>
                  <a:tcPr/>
                </a:tc>
                <a:tc gridSpan="3">
                  <a:txBody>
                    <a:bodyPr/>
                    <a:lstStyle/>
                    <a:p>
                      <a:endParaRPr lang="fr-CH" sz="1600" dirty="0">
                        <a:latin typeface="Baskerville Old Face" panose="02020602080505020303" pitchFamily="18" charset="0"/>
                      </a:endParaRPr>
                    </a:p>
                  </a:txBody>
                  <a:tcPr/>
                </a:tc>
                <a:tc hMerge="1">
                  <a:txBody>
                    <a:bodyPr/>
                    <a:lstStyle/>
                    <a:p>
                      <a:endParaRPr lang="fr-CH" sz="1600" dirty="0">
                        <a:latin typeface="Baskerville Old Face" panose="02020602080505020303" pitchFamily="18" charset="0"/>
                      </a:endParaRPr>
                    </a:p>
                  </a:txBody>
                  <a:tcPr/>
                </a:tc>
                <a:tc hMerge="1">
                  <a:txBody>
                    <a:bodyPr/>
                    <a:lstStyle/>
                    <a:p>
                      <a:pPr algn="ctr"/>
                      <a:endParaRPr lang="fr-CH" sz="1600" dirty="0">
                        <a:latin typeface="Baskerville Old Face" panose="02020602080505020303" pitchFamily="18" charset="0"/>
                      </a:endParaRPr>
                    </a:p>
                  </a:txBody>
                  <a:tcPr/>
                </a:tc>
              </a:tr>
            </a:tbl>
          </a:graphicData>
        </a:graphic>
      </p:graphicFrame>
    </p:spTree>
    <p:extLst>
      <p:ext uri="{BB962C8B-B14F-4D97-AF65-F5344CB8AC3E}">
        <p14:creationId xmlns:p14="http://schemas.microsoft.com/office/powerpoint/2010/main" val="3570444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17310" y="980728"/>
            <a:ext cx="10157354" cy="4470400"/>
          </a:xfrm>
        </p:spPr>
        <p:txBody>
          <a:bodyPr>
            <a:normAutofit/>
          </a:bodyPr>
          <a:lstStyle/>
          <a:p>
            <a:pPr marL="0" indent="0" algn="just">
              <a:buNone/>
            </a:pPr>
            <a:endParaRPr lang="fr-CH" sz="3200" dirty="0">
              <a:latin typeface="Baskerville Old Face" panose="02020602080505020303" pitchFamily="18" charset="0"/>
            </a:endParaRPr>
          </a:p>
          <a:p>
            <a:pPr marL="0" indent="0" algn="just">
              <a:buNone/>
            </a:pPr>
            <a:endParaRPr lang="fr-CH" sz="2800" dirty="0" smtClean="0">
              <a:latin typeface="Baskerville Old Face" panose="02020602080505020303" pitchFamily="18" charset="0"/>
            </a:endParaRPr>
          </a:p>
          <a:p>
            <a:pPr marL="0" indent="0" algn="ctr">
              <a:buNone/>
            </a:pPr>
            <a:r>
              <a:rPr lang="fr-CH" sz="4800" b="1" dirty="0" smtClean="0">
                <a:latin typeface="Baskerville Old Face" panose="02020602080505020303" pitchFamily="18" charset="0"/>
              </a:rPr>
              <a:t>4</a:t>
            </a:r>
            <a:r>
              <a:rPr lang="fr-CH" sz="4800" b="1" baseline="30000" dirty="0" smtClean="0">
                <a:latin typeface="Baskerville Old Face" panose="02020602080505020303" pitchFamily="18" charset="0"/>
              </a:rPr>
              <a:t>e</a:t>
            </a:r>
            <a:r>
              <a:rPr lang="fr-CH" sz="4800" b="1" dirty="0" smtClean="0">
                <a:latin typeface="Baskerville Old Face" panose="02020602080505020303" pitchFamily="18" charset="0"/>
              </a:rPr>
              <a:t> étape (éventuellement)</a:t>
            </a:r>
          </a:p>
          <a:p>
            <a:pPr marL="0" indent="0" algn="ctr">
              <a:buNone/>
            </a:pPr>
            <a:r>
              <a:rPr lang="fr-CH" sz="4800" dirty="0" smtClean="0">
                <a:latin typeface="Baskerville Old Face" panose="02020602080505020303" pitchFamily="18" charset="0"/>
              </a:rPr>
              <a:t> </a:t>
            </a:r>
            <a:r>
              <a:rPr lang="fr-CH" sz="4000" dirty="0" smtClean="0">
                <a:latin typeface="Baskerville Old Face" panose="02020602080505020303" pitchFamily="18" charset="0"/>
              </a:rPr>
              <a:t>– La réduction </a:t>
            </a:r>
            <a:r>
              <a:rPr lang="fr-CH" sz="4000" dirty="0">
                <a:latin typeface="Baskerville Old Face" panose="02020602080505020303" pitchFamily="18" charset="0"/>
              </a:rPr>
              <a:t>–</a:t>
            </a:r>
            <a:endParaRPr lang="fr-CH" sz="4800" dirty="0">
              <a:latin typeface="Baskerville Old Face" panose="02020602080505020303" pitchFamily="18" charset="0"/>
            </a:endParaRPr>
          </a:p>
        </p:txBody>
      </p:sp>
      <p:sp>
        <p:nvSpPr>
          <p:cNvPr id="2" name="Espace réservé du numéro de diapositive 1"/>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42</a:t>
            </a:fld>
            <a:endParaRPr lang="fr-CH" dirty="0">
              <a:latin typeface="Baskerville Old Face" panose="02020602080505020303" pitchFamily="18" charset="0"/>
            </a:endParaRPr>
          </a:p>
        </p:txBody>
      </p:sp>
    </p:spTree>
    <p:extLst>
      <p:ext uri="{BB962C8B-B14F-4D97-AF65-F5344CB8AC3E}">
        <p14:creationId xmlns:p14="http://schemas.microsoft.com/office/powerpoint/2010/main" val="2396871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III.	Liquidation de la succession</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E.	</a:t>
            </a:r>
            <a:r>
              <a:rPr lang="fr-CH" sz="3200" b="1" dirty="0">
                <a:latin typeface="Baskerville Old Face" panose="02020602080505020303" pitchFamily="18" charset="0"/>
              </a:rPr>
              <a:t>A</a:t>
            </a:r>
            <a:r>
              <a:rPr lang="fr-CH" sz="3200" b="1" dirty="0" smtClean="0">
                <a:latin typeface="Baskerville Old Face" panose="02020602080505020303" pitchFamily="18" charset="0"/>
              </a:rPr>
              <a:t>ction en réduction</a:t>
            </a:r>
            <a:endParaRPr lang="fr-CH" sz="3200" b="1" dirty="0">
              <a:latin typeface="Baskerville Old Face" panose="02020602080505020303" pitchFamily="18" charset="0"/>
            </a:endParaRPr>
          </a:p>
        </p:txBody>
      </p:sp>
      <p:sp>
        <p:nvSpPr>
          <p:cNvPr id="3" name="Espace réservé du contenu 2"/>
          <p:cNvSpPr>
            <a:spLocks noGrp="1"/>
          </p:cNvSpPr>
          <p:nvPr>
            <p:ph idx="1"/>
          </p:nvPr>
        </p:nvSpPr>
        <p:spPr/>
        <p:txBody>
          <a:bodyPr>
            <a:normAutofit lnSpcReduction="10000"/>
          </a:bodyPr>
          <a:lstStyle/>
          <a:p>
            <a:pPr marL="896938" indent="-896938">
              <a:buAutoNum type="romanUcPeriod"/>
            </a:pPr>
            <a:endParaRPr lang="fr-CH" dirty="0" smtClean="0">
              <a:latin typeface="Baskerville Old Face" panose="02020602080505020303" pitchFamily="18" charset="0"/>
            </a:endParaRPr>
          </a:p>
          <a:p>
            <a:pPr marL="0" indent="0" algn="just">
              <a:buNone/>
            </a:pPr>
            <a:r>
              <a:rPr lang="fr-CH" dirty="0" smtClean="0">
                <a:latin typeface="Baskerville Old Face" panose="02020602080505020303" pitchFamily="18" charset="0"/>
              </a:rPr>
              <a:t>« L’action en réduction est la voie de droit qui permet à l’héritier dont la réserve est lésée d’obtenir que les libéralités pour cause de mort ou entre vifs faites par le </a:t>
            </a:r>
            <a:r>
              <a:rPr lang="fr-CH" i="1" dirty="0" smtClean="0">
                <a:latin typeface="Baskerville Old Face" panose="02020602080505020303" pitchFamily="18" charset="0"/>
              </a:rPr>
              <a:t>de cujus</a:t>
            </a:r>
            <a:r>
              <a:rPr lang="fr-CH" dirty="0" smtClean="0">
                <a:latin typeface="Baskerville Old Face" panose="02020602080505020303" pitchFamily="18" charset="0"/>
              </a:rPr>
              <a:t> soient réduites jusqu’à due concurrence (art. 522 al. 1). Elle constitue dont la </a:t>
            </a:r>
            <a:r>
              <a:rPr lang="fr-CH" i="1" dirty="0" smtClean="0">
                <a:latin typeface="Baskerville Old Face" panose="02020602080505020303" pitchFamily="18" charset="0"/>
              </a:rPr>
              <a:t>sanction des règles sur la liberté de disposer</a:t>
            </a:r>
            <a:r>
              <a:rPr lang="fr-CH" dirty="0" smtClean="0">
                <a:latin typeface="Baskerville Old Face" panose="02020602080505020303" pitchFamily="18" charset="0"/>
              </a:rPr>
              <a:t> (art. 470 à 480) ».</a:t>
            </a:r>
            <a:r>
              <a:rPr lang="fr-CH" dirty="0">
                <a:solidFill>
                  <a:srgbClr val="C00000"/>
                </a:solidFill>
                <a:latin typeface="Baskerville Old Face" panose="02020602080505020303" pitchFamily="18" charset="0"/>
              </a:rPr>
              <a:t> </a:t>
            </a:r>
            <a:r>
              <a:rPr lang="fr-CH" dirty="0" smtClean="0">
                <a:solidFill>
                  <a:srgbClr val="C00000"/>
                </a:solidFill>
                <a:latin typeface="Baskerville Old Face" panose="02020602080505020303" pitchFamily="18" charset="0"/>
              </a:rPr>
              <a:t>						</a:t>
            </a:r>
            <a:r>
              <a:rPr lang="fr-CH" cap="small" dirty="0" smtClean="0">
                <a:latin typeface="Baskerville Old Face" panose="02020602080505020303" pitchFamily="18" charset="0"/>
              </a:rPr>
              <a:t>Steinauer</a:t>
            </a:r>
            <a:r>
              <a:rPr lang="fr-CH" dirty="0" smtClean="0">
                <a:latin typeface="Baskerville Old Face" panose="02020602080505020303" pitchFamily="18" charset="0"/>
              </a:rPr>
              <a:t>, Successions, n. 783.</a:t>
            </a:r>
          </a:p>
          <a:p>
            <a:pPr marL="0" indent="0" algn="just">
              <a:buNone/>
            </a:pPr>
            <a:r>
              <a:rPr lang="fr-CH" dirty="0" smtClean="0">
                <a:latin typeface="Baskerville Old Face" panose="02020602080505020303" pitchFamily="18" charset="0"/>
              </a:rPr>
              <a:t>Il s’agit donc d’une action </a:t>
            </a:r>
            <a:r>
              <a:rPr lang="fr-CH" b="1" dirty="0" smtClean="0">
                <a:latin typeface="Baskerville Old Face" panose="02020602080505020303" pitchFamily="18" charset="0"/>
              </a:rPr>
              <a:t>formatrice</a:t>
            </a:r>
            <a:r>
              <a:rPr lang="fr-CH" dirty="0" smtClean="0">
                <a:latin typeface="Baskerville Old Face" panose="02020602080505020303" pitchFamily="18" charset="0"/>
              </a:rPr>
              <a:t> ou </a:t>
            </a:r>
            <a:r>
              <a:rPr lang="fr-CH" b="1" dirty="0" smtClean="0">
                <a:latin typeface="Baskerville Old Face" panose="02020602080505020303" pitchFamily="18" charset="0"/>
              </a:rPr>
              <a:t>constitutive</a:t>
            </a:r>
            <a:r>
              <a:rPr lang="fr-CH" dirty="0" smtClean="0">
                <a:latin typeface="Baskerville Old Face" panose="02020602080505020303" pitchFamily="18" charset="0"/>
              </a:rPr>
              <a:t> qui tend à la modification d’effets juridiques qui se sont déjà produits (dispositions pour cause de mort ou libéralités entre vifs).</a:t>
            </a:r>
          </a:p>
          <a:p>
            <a:pPr marL="0" indent="0" algn="just">
              <a:buNone/>
            </a:pPr>
            <a:r>
              <a:rPr lang="fr-CH" dirty="0" smtClean="0">
                <a:latin typeface="Baskerville Old Face" panose="02020602080505020303" pitchFamily="18" charset="0"/>
              </a:rPr>
              <a:t>La protection des réserves héréditaires n’est pas assurée d’office. Il faut dès lors que le réservataire fasse valoir son droit lors de la liquidation de la succession.</a:t>
            </a:r>
          </a:p>
        </p:txBody>
      </p:sp>
      <p:sp>
        <p:nvSpPr>
          <p:cNvPr id="7" name="Espace réservé du numéro de diapositive 6"/>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43</a:t>
            </a:fld>
            <a:endParaRPr lang="fr-CH" dirty="0">
              <a:latin typeface="Baskerville Old Face" panose="02020602080505020303" pitchFamily="18" charset="0"/>
            </a:endParaRPr>
          </a:p>
        </p:txBody>
      </p:sp>
    </p:spTree>
    <p:extLst>
      <p:ext uri="{BB962C8B-B14F-4D97-AF65-F5344CB8AC3E}">
        <p14:creationId xmlns:p14="http://schemas.microsoft.com/office/powerpoint/2010/main" val="2573106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III.	Liquidation de la succession</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E.	</a:t>
            </a:r>
            <a:r>
              <a:rPr lang="fr-CH" sz="3200" b="1" dirty="0">
                <a:latin typeface="Baskerville Old Face" panose="02020602080505020303" pitchFamily="18" charset="0"/>
              </a:rPr>
              <a:t>O</a:t>
            </a:r>
            <a:r>
              <a:rPr lang="fr-CH" sz="3200" b="1" dirty="0" smtClean="0">
                <a:latin typeface="Baskerville Old Face" panose="02020602080505020303" pitchFamily="18" charset="0"/>
              </a:rPr>
              <a:t>rdre des opérations</a:t>
            </a:r>
            <a:endParaRPr lang="fr-CH" sz="3200" b="1" dirty="0">
              <a:latin typeface="Baskerville Old Face" panose="02020602080505020303" pitchFamily="18" charset="0"/>
            </a:endParaRPr>
          </a:p>
        </p:txBody>
      </p:sp>
      <p:sp>
        <p:nvSpPr>
          <p:cNvPr id="3" name="Espace réservé du contenu 2"/>
          <p:cNvSpPr>
            <a:spLocks noGrp="1"/>
          </p:cNvSpPr>
          <p:nvPr>
            <p:ph idx="1"/>
          </p:nvPr>
        </p:nvSpPr>
        <p:spPr/>
        <p:txBody>
          <a:bodyPr>
            <a:normAutofit lnSpcReduction="10000"/>
          </a:bodyPr>
          <a:lstStyle/>
          <a:p>
            <a:pPr marL="896938" indent="-896938">
              <a:buAutoNum type="romanUcPeriod"/>
            </a:pPr>
            <a:endParaRPr lang="fr-CH" dirty="0" smtClean="0">
              <a:latin typeface="Baskerville Old Face" panose="02020602080505020303" pitchFamily="18" charset="0"/>
            </a:endParaRPr>
          </a:p>
          <a:p>
            <a:pPr marL="896938" indent="-896938" algn="just">
              <a:buAutoNum type="romanUcPeriod"/>
            </a:pPr>
            <a:r>
              <a:rPr lang="fr-CH" b="1" dirty="0" smtClean="0">
                <a:latin typeface="Baskerville Old Face" panose="02020602080505020303" pitchFamily="18" charset="0"/>
              </a:rPr>
              <a:t>Est-ce que le </a:t>
            </a:r>
            <a:r>
              <a:rPr lang="fr-CH" b="1" i="1" dirty="0" smtClean="0">
                <a:latin typeface="Baskerville Old Face" panose="02020602080505020303" pitchFamily="18" charset="0"/>
              </a:rPr>
              <a:t>de cujus</a:t>
            </a:r>
            <a:r>
              <a:rPr lang="fr-CH" b="1" dirty="0" smtClean="0">
                <a:latin typeface="Baskerville Old Face" panose="02020602080505020303" pitchFamily="18" charset="0"/>
              </a:rPr>
              <a:t> a disposé de plus que la QD ?</a:t>
            </a:r>
            <a:r>
              <a:rPr lang="fr-CH" dirty="0" smtClean="0">
                <a:latin typeface="Baskerville Old Face" panose="02020602080505020303" pitchFamily="18" charset="0"/>
              </a:rPr>
              <a:t> </a:t>
            </a:r>
          </a:p>
          <a:p>
            <a:pPr marL="896938" indent="-896938" algn="just">
              <a:buAutoNum type="romanUcPeriod"/>
            </a:pPr>
            <a:r>
              <a:rPr lang="fr-CH" b="1" dirty="0" smtClean="0">
                <a:latin typeface="Baskerville Old Face" panose="02020602080505020303" pitchFamily="18" charset="0"/>
              </a:rPr>
              <a:t>Vérifier s’il y a une libéralité </a:t>
            </a:r>
            <a:r>
              <a:rPr lang="fr-CH" b="1" i="1" dirty="0" smtClean="0">
                <a:latin typeface="Baskerville Old Face" panose="02020602080505020303" pitchFamily="18" charset="0"/>
              </a:rPr>
              <a:t>ab intestat</a:t>
            </a:r>
            <a:r>
              <a:rPr lang="fr-CH" b="1" dirty="0" smtClean="0">
                <a:latin typeface="Baskerville Old Face" panose="02020602080505020303" pitchFamily="18" charset="0"/>
              </a:rPr>
              <a:t> « libéralité cachée » :</a:t>
            </a:r>
            <a:r>
              <a:rPr lang="fr-CH" dirty="0" smtClean="0">
                <a:latin typeface="Baskerville Old Face" panose="02020602080505020303" pitchFamily="18" charset="0"/>
              </a:rPr>
              <a:t> bien que le </a:t>
            </a:r>
            <a:r>
              <a:rPr lang="fr-CH" i="1" dirty="0" smtClean="0">
                <a:latin typeface="Baskerville Old Face" panose="02020602080505020303" pitchFamily="18" charset="0"/>
              </a:rPr>
              <a:t>de cujus</a:t>
            </a:r>
            <a:r>
              <a:rPr lang="fr-CH" dirty="0" smtClean="0">
                <a:latin typeface="Baskerville Old Face" panose="02020602080505020303" pitchFamily="18" charset="0"/>
              </a:rPr>
              <a:t> dispose de l’exact montant de la quotité disponible conformément à l’art. 481 I CC, il se peut que les réserves finissent par être quand-même lésées (slide suivant).</a:t>
            </a:r>
          </a:p>
          <a:p>
            <a:pPr marL="896938" indent="-896938" algn="just">
              <a:buAutoNum type="romanUcPeriod"/>
            </a:pPr>
            <a:r>
              <a:rPr lang="fr-CH" b="1" dirty="0" smtClean="0">
                <a:latin typeface="Baskerville Old Face" panose="02020602080505020303" pitchFamily="18" charset="0"/>
              </a:rPr>
              <a:t>Réduire selon l’ordre de l’art. 532 CC :</a:t>
            </a:r>
          </a:p>
          <a:p>
            <a:pPr marL="1322388" lvl="1" indent="-425450" algn="just">
              <a:buFont typeface="+mj-lt"/>
              <a:buAutoNum type="arabicPeriod"/>
            </a:pPr>
            <a:r>
              <a:rPr lang="fr-CH" dirty="0" smtClean="0">
                <a:latin typeface="Baskerville Old Face" panose="02020602080505020303" pitchFamily="18" charset="0"/>
              </a:rPr>
              <a:t>Libéralité cachée (lacune dans la loi)</a:t>
            </a:r>
          </a:p>
          <a:p>
            <a:pPr marL="1322388" lvl="1" indent="-425450" algn="just">
              <a:buFont typeface="+mj-lt"/>
              <a:buAutoNum type="arabicPeriod"/>
            </a:pPr>
            <a:r>
              <a:rPr lang="fr-CH" dirty="0" smtClean="0">
                <a:latin typeface="Baskerville Old Face" panose="02020602080505020303" pitchFamily="18" charset="0"/>
              </a:rPr>
              <a:t>Dispositions pour cause de mort</a:t>
            </a:r>
          </a:p>
          <a:p>
            <a:pPr marL="1322388" lvl="1" indent="-425450" algn="just">
              <a:buFont typeface="+mj-lt"/>
              <a:buAutoNum type="arabicPeriod"/>
            </a:pPr>
            <a:r>
              <a:rPr lang="fr-CH" dirty="0" smtClean="0">
                <a:latin typeface="Baskerville Old Face" panose="02020602080505020303" pitchFamily="18" charset="0"/>
              </a:rPr>
              <a:t>Libéralités entre vifs</a:t>
            </a:r>
            <a:r>
              <a:rPr lang="fr-CH" dirty="0">
                <a:latin typeface="Baskerville Old Face" panose="02020602080505020303" pitchFamily="18" charset="0"/>
              </a:rPr>
              <a:t>	</a:t>
            </a:r>
            <a:endParaRPr lang="fr-CH" b="1" dirty="0" smtClean="0">
              <a:solidFill>
                <a:srgbClr val="C00000"/>
              </a:solidFill>
              <a:latin typeface="Baskerville Old Face" panose="02020602080505020303" pitchFamily="18" charset="0"/>
            </a:endParaRPr>
          </a:p>
        </p:txBody>
      </p:sp>
      <p:sp>
        <p:nvSpPr>
          <p:cNvPr id="5" name="Accolade fermante 4"/>
          <p:cNvSpPr/>
          <p:nvPr/>
        </p:nvSpPr>
        <p:spPr>
          <a:xfrm>
            <a:off x="6382444" y="4739662"/>
            <a:ext cx="360040" cy="1224136"/>
          </a:xfrm>
          <a:prstGeom prst="rightBrace">
            <a:avLst/>
          </a:prstGeom>
          <a:ln w="12700">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H"/>
          </a:p>
        </p:txBody>
      </p:sp>
      <p:sp>
        <p:nvSpPr>
          <p:cNvPr id="6" name="ZoneTexte 5"/>
          <p:cNvSpPr txBox="1"/>
          <p:nvPr/>
        </p:nvSpPr>
        <p:spPr>
          <a:xfrm>
            <a:off x="6886500" y="5013176"/>
            <a:ext cx="4248472" cy="677108"/>
          </a:xfrm>
          <a:prstGeom prst="rect">
            <a:avLst/>
          </a:prstGeom>
          <a:noFill/>
        </p:spPr>
        <p:txBody>
          <a:bodyPr wrap="square" rtlCol="0">
            <a:spAutoFit/>
          </a:bodyPr>
          <a:lstStyle/>
          <a:p>
            <a:pPr algn="just">
              <a:lnSpc>
                <a:spcPct val="95000"/>
              </a:lnSpc>
            </a:pPr>
            <a:r>
              <a:rPr lang="fr-CH" sz="2000" dirty="0">
                <a:latin typeface="Baskerville Old Face" panose="02020602080505020303" pitchFamily="18" charset="0"/>
              </a:rPr>
              <a:t>à</a:t>
            </a:r>
            <a:r>
              <a:rPr lang="fr-CH" sz="2000" dirty="0" smtClean="0">
                <a:latin typeface="Baskerville Old Face" panose="02020602080505020303" pitchFamily="18" charset="0"/>
              </a:rPr>
              <a:t> chaque niveau, de la libéralité la plus récente à la plus ancienne</a:t>
            </a:r>
            <a:endParaRPr lang="fr-CH" sz="2000" dirty="0">
              <a:latin typeface="Baskerville Old Face" panose="02020602080505020303" pitchFamily="18" charset="0"/>
            </a:endParaRPr>
          </a:p>
        </p:txBody>
      </p:sp>
      <p:sp>
        <p:nvSpPr>
          <p:cNvPr id="7" name="Espace réservé du numéro de diapositive 6"/>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44</a:t>
            </a:fld>
            <a:endParaRPr lang="fr-CH" dirty="0">
              <a:latin typeface="Baskerville Old Face" panose="02020602080505020303" pitchFamily="18" charset="0"/>
            </a:endParaRPr>
          </a:p>
        </p:txBody>
      </p:sp>
    </p:spTree>
    <p:extLst>
      <p:ext uri="{BB962C8B-B14F-4D97-AF65-F5344CB8AC3E}">
        <p14:creationId xmlns:p14="http://schemas.microsoft.com/office/powerpoint/2010/main" val="2338364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III.	Liquidation de la succession</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D.	Casus (réduction)</a:t>
            </a:r>
            <a:endParaRPr lang="fr-CH" sz="3200" b="1" dirty="0">
              <a:latin typeface="Baskerville Old Face" panose="02020602080505020303" pitchFamily="18" charset="0"/>
            </a:endParaRPr>
          </a:p>
        </p:txBody>
      </p:sp>
      <p:sp>
        <p:nvSpPr>
          <p:cNvPr id="3" name="Espace réservé du contenu 2"/>
          <p:cNvSpPr>
            <a:spLocks noGrp="1"/>
          </p:cNvSpPr>
          <p:nvPr>
            <p:ph idx="1"/>
          </p:nvPr>
        </p:nvSpPr>
        <p:spPr/>
        <p:txBody>
          <a:bodyPr>
            <a:noAutofit/>
          </a:bodyPr>
          <a:lstStyle/>
          <a:p>
            <a:pPr marL="0" indent="0" algn="just" defTabSz="1524000">
              <a:buNone/>
              <a:tabLst>
                <a:tab pos="895350" algn="l"/>
              </a:tabLst>
            </a:pPr>
            <a:r>
              <a:rPr lang="fr-CH" sz="1600" dirty="0" smtClean="0">
                <a:latin typeface="Baskerville Old Face" panose="02020602080505020303" pitchFamily="18" charset="0"/>
              </a:rPr>
              <a:t>Rappel :</a:t>
            </a:r>
          </a:p>
          <a:p>
            <a:pPr marL="0" indent="0" algn="just" defTabSz="1524000">
              <a:buNone/>
              <a:tabLst>
                <a:tab pos="895350" algn="l"/>
              </a:tabLst>
            </a:pPr>
            <a:endParaRPr lang="fr-CH" sz="1600" b="1" dirty="0">
              <a:latin typeface="Baskerville Old Face" panose="02020602080505020303" pitchFamily="18" charset="0"/>
            </a:endParaRPr>
          </a:p>
          <a:p>
            <a:pPr marL="0" indent="0" algn="just" defTabSz="1524000">
              <a:buNone/>
              <a:tabLst>
                <a:tab pos="895350" algn="l"/>
              </a:tabLst>
            </a:pPr>
            <a:endParaRPr lang="fr-CH" sz="1600" b="1" dirty="0" smtClean="0">
              <a:latin typeface="Baskerville Old Face" panose="02020602080505020303" pitchFamily="18" charset="0"/>
            </a:endParaRPr>
          </a:p>
          <a:p>
            <a:pPr marL="0" indent="0" algn="just" defTabSz="1524000">
              <a:buNone/>
              <a:tabLst>
                <a:tab pos="895350" algn="l"/>
              </a:tabLst>
            </a:pPr>
            <a:endParaRPr lang="fr-CH" sz="1600" b="1" dirty="0">
              <a:latin typeface="Baskerville Old Face" panose="02020602080505020303" pitchFamily="18" charset="0"/>
            </a:endParaRPr>
          </a:p>
          <a:p>
            <a:pPr marL="0" indent="0" algn="just" defTabSz="1524000">
              <a:buNone/>
              <a:tabLst>
                <a:tab pos="895350" algn="l"/>
              </a:tabLst>
            </a:pPr>
            <a:endParaRPr lang="fr-CH" sz="1400" b="1" dirty="0">
              <a:latin typeface="Baskerville Old Face" panose="02020602080505020303" pitchFamily="18" charset="0"/>
            </a:endParaRPr>
          </a:p>
          <a:p>
            <a:pPr marL="0" indent="0" algn="just" defTabSz="1524000">
              <a:buNone/>
              <a:tabLst>
                <a:tab pos="895350" algn="l"/>
              </a:tabLst>
            </a:pPr>
            <a:endParaRPr lang="fr-CH" sz="1400" dirty="0" smtClean="0">
              <a:latin typeface="Baskerville Old Face" panose="02020602080505020303" pitchFamily="18" charset="0"/>
            </a:endParaRPr>
          </a:p>
        </p:txBody>
      </p:sp>
      <p:sp>
        <p:nvSpPr>
          <p:cNvPr id="5" name="Espace réservé du numéro de diapositive 4"/>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45</a:t>
            </a:fld>
            <a:endParaRPr lang="fr-CH" dirty="0">
              <a:latin typeface="Baskerville Old Face" panose="02020602080505020303" pitchFamily="18" charset="0"/>
            </a:endParaRPr>
          </a:p>
        </p:txBody>
      </p:sp>
      <p:sp>
        <p:nvSpPr>
          <p:cNvPr id="13" name="Rectangle 12"/>
          <p:cNvSpPr/>
          <p:nvPr/>
        </p:nvSpPr>
        <p:spPr>
          <a:xfrm>
            <a:off x="6093331" y="2109737"/>
            <a:ext cx="360040" cy="334269"/>
          </a:xfrm>
          <a:prstGeom prst="rect">
            <a:avLst/>
          </a:prstGeom>
          <a:solidFill>
            <a:schemeClr val="tx1">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4" name="Ellipse 13"/>
          <p:cNvSpPr/>
          <p:nvPr/>
        </p:nvSpPr>
        <p:spPr>
          <a:xfrm>
            <a:off x="4510236" y="2115096"/>
            <a:ext cx="360040" cy="334269"/>
          </a:xfrm>
          <a:prstGeom prst="ellipse">
            <a:avLst/>
          </a:prstGeom>
          <a:solidFill>
            <a:schemeClr val="bg2">
              <a:lumMod val="75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cxnSp>
        <p:nvCxnSpPr>
          <p:cNvPr id="15" name="Connecteur droit 14"/>
          <p:cNvCxnSpPr>
            <a:stCxn id="14" idx="6"/>
            <a:endCxn id="13" idx="1"/>
          </p:cNvCxnSpPr>
          <p:nvPr/>
        </p:nvCxnSpPr>
        <p:spPr>
          <a:xfrm flipV="1">
            <a:off x="4870276" y="2276872"/>
            <a:ext cx="1223055" cy="5359"/>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16" name="Ellipse 15"/>
          <p:cNvSpPr/>
          <p:nvPr/>
        </p:nvSpPr>
        <p:spPr>
          <a:xfrm>
            <a:off x="4851192" y="2844974"/>
            <a:ext cx="360040" cy="334269"/>
          </a:xfrm>
          <a:prstGeom prst="ellipse">
            <a:avLst/>
          </a:prstGeom>
          <a:solidFill>
            <a:schemeClr val="tx1">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7" name="Rectangle 16"/>
          <p:cNvSpPr/>
          <p:nvPr/>
        </p:nvSpPr>
        <p:spPr>
          <a:xfrm>
            <a:off x="5771457" y="2853730"/>
            <a:ext cx="360040" cy="334269"/>
          </a:xfrm>
          <a:prstGeom prst="rect">
            <a:avLst/>
          </a:prstGeom>
          <a:solidFill>
            <a:schemeClr val="tx1">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cxnSp>
        <p:nvCxnSpPr>
          <p:cNvPr id="18" name="Connecteur droit 17"/>
          <p:cNvCxnSpPr>
            <a:endCxn id="16" idx="0"/>
          </p:cNvCxnSpPr>
          <p:nvPr/>
        </p:nvCxnSpPr>
        <p:spPr>
          <a:xfrm flipH="1">
            <a:off x="5031212" y="2282230"/>
            <a:ext cx="450050" cy="562744"/>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flipH="1">
            <a:off x="4449563" y="2093806"/>
            <a:ext cx="464363" cy="411540"/>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a:off x="4464555" y="2085881"/>
            <a:ext cx="462186" cy="419465"/>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21" name="Connecteur droit 20"/>
          <p:cNvCxnSpPr>
            <a:endCxn id="17" idx="0"/>
          </p:cNvCxnSpPr>
          <p:nvPr/>
        </p:nvCxnSpPr>
        <p:spPr>
          <a:xfrm>
            <a:off x="5474152" y="2286608"/>
            <a:ext cx="477325" cy="567122"/>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22" name="ZoneTexte 21"/>
          <p:cNvSpPr txBox="1"/>
          <p:nvPr/>
        </p:nvSpPr>
        <p:spPr>
          <a:xfrm>
            <a:off x="6453370" y="2062148"/>
            <a:ext cx="612069" cy="501676"/>
          </a:xfrm>
          <a:prstGeom prst="rect">
            <a:avLst/>
          </a:prstGeom>
          <a:noFill/>
        </p:spPr>
        <p:txBody>
          <a:bodyPr wrap="square" rtlCol="0">
            <a:spAutoFit/>
          </a:bodyPr>
          <a:lstStyle/>
          <a:p>
            <a:pPr algn="ctr">
              <a:lnSpc>
                <a:spcPct val="95000"/>
              </a:lnSpc>
            </a:pPr>
            <a:r>
              <a:rPr lang="fr-CH" sz="1400" dirty="0" smtClean="0">
                <a:latin typeface="Baskerville Old Face" panose="02020602080505020303" pitchFamily="18" charset="0"/>
              </a:rPr>
              <a:t>1/2 [1/4]</a:t>
            </a:r>
            <a:endParaRPr lang="fr-CH" sz="1400" dirty="0">
              <a:latin typeface="Baskerville Old Face" panose="02020602080505020303" pitchFamily="18" charset="0"/>
            </a:endParaRPr>
          </a:p>
        </p:txBody>
      </p:sp>
      <p:sp>
        <p:nvSpPr>
          <p:cNvPr id="23" name="ZoneTexte 22"/>
          <p:cNvSpPr txBox="1"/>
          <p:nvPr/>
        </p:nvSpPr>
        <p:spPr>
          <a:xfrm>
            <a:off x="5645442" y="3208013"/>
            <a:ext cx="612069" cy="501676"/>
          </a:xfrm>
          <a:prstGeom prst="rect">
            <a:avLst/>
          </a:prstGeom>
          <a:noFill/>
        </p:spPr>
        <p:txBody>
          <a:bodyPr wrap="square" rtlCol="0">
            <a:spAutoFit/>
          </a:bodyPr>
          <a:lstStyle/>
          <a:p>
            <a:pPr algn="ctr">
              <a:lnSpc>
                <a:spcPct val="95000"/>
              </a:lnSpc>
            </a:pPr>
            <a:r>
              <a:rPr lang="fr-CH" sz="1400" dirty="0" smtClean="0">
                <a:latin typeface="Baskerville Old Face" panose="02020602080505020303" pitchFamily="18" charset="0"/>
              </a:rPr>
              <a:t>1/4 [3/16]</a:t>
            </a:r>
            <a:endParaRPr lang="fr-CH" sz="1400" dirty="0">
              <a:latin typeface="Baskerville Old Face" panose="02020602080505020303" pitchFamily="18" charset="0"/>
            </a:endParaRPr>
          </a:p>
        </p:txBody>
      </p:sp>
      <p:sp>
        <p:nvSpPr>
          <p:cNvPr id="24" name="ZoneTexte 23"/>
          <p:cNvSpPr txBox="1"/>
          <p:nvPr/>
        </p:nvSpPr>
        <p:spPr>
          <a:xfrm>
            <a:off x="4725177" y="3208013"/>
            <a:ext cx="612069" cy="501676"/>
          </a:xfrm>
          <a:prstGeom prst="rect">
            <a:avLst/>
          </a:prstGeom>
          <a:noFill/>
        </p:spPr>
        <p:txBody>
          <a:bodyPr wrap="square" rtlCol="0">
            <a:spAutoFit/>
          </a:bodyPr>
          <a:lstStyle/>
          <a:p>
            <a:pPr algn="ctr">
              <a:lnSpc>
                <a:spcPct val="95000"/>
              </a:lnSpc>
            </a:pPr>
            <a:r>
              <a:rPr lang="fr-CH" sz="1400" dirty="0" smtClean="0">
                <a:latin typeface="Baskerville Old Face" panose="02020602080505020303" pitchFamily="18" charset="0"/>
              </a:rPr>
              <a:t>1/4 [3/16]</a:t>
            </a:r>
            <a:endParaRPr lang="fr-CH" sz="1400" dirty="0">
              <a:latin typeface="Baskerville Old Face" panose="02020602080505020303" pitchFamily="18" charset="0"/>
            </a:endParaRPr>
          </a:p>
        </p:txBody>
      </p:sp>
      <p:sp>
        <p:nvSpPr>
          <p:cNvPr id="29" name="ZoneTexte 28"/>
          <p:cNvSpPr txBox="1"/>
          <p:nvPr/>
        </p:nvSpPr>
        <p:spPr>
          <a:xfrm>
            <a:off x="3647220" y="2317348"/>
            <a:ext cx="612069" cy="297004"/>
          </a:xfrm>
          <a:prstGeom prst="rect">
            <a:avLst/>
          </a:prstGeom>
          <a:noFill/>
        </p:spPr>
        <p:txBody>
          <a:bodyPr wrap="square" rtlCol="0">
            <a:spAutoFit/>
          </a:bodyPr>
          <a:lstStyle/>
          <a:p>
            <a:pPr algn="ctr">
              <a:lnSpc>
                <a:spcPct val="95000"/>
              </a:lnSpc>
            </a:pPr>
            <a:r>
              <a:rPr lang="fr-CH" sz="1400" b="1" dirty="0" smtClean="0">
                <a:solidFill>
                  <a:srgbClr val="C00000"/>
                </a:solidFill>
                <a:latin typeface="Baskerville Old Face" panose="02020602080505020303" pitchFamily="18" charset="0"/>
              </a:rPr>
              <a:t>Don</a:t>
            </a:r>
            <a:endParaRPr lang="fr-CH" sz="1400" b="1" dirty="0">
              <a:solidFill>
                <a:srgbClr val="C00000"/>
              </a:solidFill>
              <a:latin typeface="Baskerville Old Face" panose="02020602080505020303" pitchFamily="18" charset="0"/>
            </a:endParaRPr>
          </a:p>
        </p:txBody>
      </p:sp>
      <p:sp>
        <p:nvSpPr>
          <p:cNvPr id="30" name="ZoneTexte 29"/>
          <p:cNvSpPr txBox="1"/>
          <p:nvPr/>
        </p:nvSpPr>
        <p:spPr>
          <a:xfrm>
            <a:off x="3056052" y="3175019"/>
            <a:ext cx="999098" cy="297004"/>
          </a:xfrm>
          <a:prstGeom prst="rect">
            <a:avLst/>
          </a:prstGeom>
          <a:noFill/>
        </p:spPr>
        <p:txBody>
          <a:bodyPr wrap="square" rtlCol="0">
            <a:spAutoFit/>
          </a:bodyPr>
          <a:lstStyle/>
          <a:p>
            <a:pPr algn="ctr">
              <a:lnSpc>
                <a:spcPct val="95000"/>
              </a:lnSpc>
            </a:pPr>
            <a:r>
              <a:rPr lang="fr-CH" sz="1400" dirty="0" smtClean="0">
                <a:latin typeface="Baskerville Old Face" panose="02020602080505020303" pitchFamily="18" charset="0"/>
              </a:rPr>
              <a:t>Fondation</a:t>
            </a:r>
            <a:endParaRPr lang="fr-CH" sz="1400" dirty="0">
              <a:latin typeface="Baskerville Old Face" panose="02020602080505020303" pitchFamily="18" charset="0"/>
            </a:endParaRPr>
          </a:p>
        </p:txBody>
      </p:sp>
      <p:sp>
        <p:nvSpPr>
          <p:cNvPr id="31" name="ZoneTexte 30"/>
          <p:cNvSpPr txBox="1"/>
          <p:nvPr/>
        </p:nvSpPr>
        <p:spPr>
          <a:xfrm>
            <a:off x="8245972" y="2117350"/>
            <a:ext cx="1736872" cy="860235"/>
          </a:xfrm>
          <a:prstGeom prst="rect">
            <a:avLst/>
          </a:prstGeom>
          <a:noFill/>
        </p:spPr>
        <p:txBody>
          <a:bodyPr wrap="square" rtlCol="0">
            <a:spAutoFit/>
          </a:bodyPr>
          <a:lstStyle/>
          <a:p>
            <a:pPr algn="just">
              <a:lnSpc>
                <a:spcPct val="95000"/>
              </a:lnSpc>
              <a:spcAft>
                <a:spcPts val="600"/>
              </a:spcAft>
            </a:pPr>
            <a:r>
              <a:rPr lang="fr-CH" sz="1400" dirty="0" err="1" smtClean="0">
                <a:latin typeface="Baskerville Old Face" panose="02020602080505020303" pitchFamily="18" charset="0"/>
              </a:rPr>
              <a:t>MàP</a:t>
            </a:r>
            <a:r>
              <a:rPr lang="fr-CH" sz="1400" dirty="0" smtClean="0">
                <a:latin typeface="Baskerville Old Face" panose="02020602080505020303" pitchFamily="18" charset="0"/>
              </a:rPr>
              <a:t> = 800’000</a:t>
            </a:r>
          </a:p>
          <a:p>
            <a:pPr algn="just">
              <a:lnSpc>
                <a:spcPct val="95000"/>
              </a:lnSpc>
              <a:spcAft>
                <a:spcPts val="600"/>
              </a:spcAft>
            </a:pPr>
            <a:r>
              <a:rPr lang="fr-CH" sz="1400" dirty="0" smtClean="0">
                <a:latin typeface="Baskerville Old Face" panose="02020602080505020303" pitchFamily="18" charset="0"/>
              </a:rPr>
              <a:t>MCR = 1’200’000</a:t>
            </a:r>
          </a:p>
          <a:p>
            <a:pPr algn="just">
              <a:lnSpc>
                <a:spcPct val="95000"/>
              </a:lnSpc>
              <a:spcAft>
                <a:spcPts val="600"/>
              </a:spcAft>
            </a:pPr>
            <a:r>
              <a:rPr lang="fr-CH" sz="1400" dirty="0" smtClean="0">
                <a:latin typeface="Baskerville Old Face" panose="02020602080505020303" pitchFamily="18" charset="0"/>
              </a:rPr>
              <a:t>QD = 3/8</a:t>
            </a:r>
          </a:p>
        </p:txBody>
      </p:sp>
      <p:graphicFrame>
        <p:nvGraphicFramePr>
          <p:cNvPr id="4" name="Tableau 3"/>
          <p:cNvGraphicFramePr>
            <a:graphicFrameLocks noGrp="1"/>
          </p:cNvGraphicFramePr>
          <p:nvPr>
            <p:extLst>
              <p:ext uri="{D42A27DB-BD31-4B8C-83A1-F6EECF244321}">
                <p14:modId xmlns:p14="http://schemas.microsoft.com/office/powerpoint/2010/main" val="4260101243"/>
              </p:ext>
            </p:extLst>
          </p:nvPr>
        </p:nvGraphicFramePr>
        <p:xfrm>
          <a:off x="3056052" y="3952006"/>
          <a:ext cx="7487751" cy="1828800"/>
        </p:xfrm>
        <a:graphic>
          <a:graphicData uri="http://schemas.openxmlformats.org/drawingml/2006/table">
            <a:tbl>
              <a:tblPr firstRow="1" bandRow="1">
                <a:tableStyleId>{5940675A-B579-460E-94D1-54222C63F5DA}</a:tableStyleId>
              </a:tblPr>
              <a:tblGrid>
                <a:gridCol w="935023"/>
                <a:gridCol w="1203390"/>
                <a:gridCol w="866300"/>
                <a:gridCol w="1008112"/>
                <a:gridCol w="3474926"/>
              </a:tblGrid>
              <a:tr h="266023">
                <a:tc>
                  <a:txBody>
                    <a:bodyPr/>
                    <a:lstStyle/>
                    <a:p>
                      <a:r>
                        <a:rPr lang="fr-CH" sz="1400" dirty="0" smtClean="0">
                          <a:latin typeface="Baskerville Old Face" panose="02020602080505020303" pitchFamily="18" charset="0"/>
                        </a:rPr>
                        <a:t>Parts :</a:t>
                      </a:r>
                      <a:endParaRPr lang="fr-CH" sz="1400" dirty="0">
                        <a:latin typeface="Baskerville Old Face" panose="020206020805050203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CH" sz="1400" dirty="0" smtClean="0">
                          <a:latin typeface="Baskerville Old Face" panose="02020602080505020303" pitchFamily="18" charset="0"/>
                        </a:rPr>
                        <a:t>Sally</a:t>
                      </a:r>
                      <a:r>
                        <a:rPr lang="fr-CH" sz="1400" baseline="0" dirty="0" smtClean="0">
                          <a:latin typeface="Baskerville Old Face" panose="02020602080505020303" pitchFamily="18" charset="0"/>
                        </a:rPr>
                        <a:t> (CS) :</a:t>
                      </a:r>
                      <a:endParaRPr lang="fr-CH" sz="1400" dirty="0">
                        <a:latin typeface="Baskerville Old Face" panose="020206020805050203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CH" sz="1400" dirty="0" smtClean="0">
                          <a:latin typeface="Baskerville Old Face" panose="02020602080505020303" pitchFamily="18" charset="0"/>
                        </a:rPr>
                        <a:t>1/2</a:t>
                      </a:r>
                      <a:endParaRPr lang="fr-CH" sz="1400" dirty="0">
                        <a:latin typeface="Baskerville Old Face" panose="020206020805050203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CH" sz="1400" dirty="0" smtClean="0">
                          <a:latin typeface="Baskerville Old Face" panose="02020602080505020303" pitchFamily="18" charset="0"/>
                        </a:rPr>
                        <a:t>= 400’000</a:t>
                      </a:r>
                      <a:endParaRPr lang="fr-CH" sz="1400" dirty="0">
                        <a:latin typeface="Baskerville Old Face" panose="020206020805050203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CH" sz="1400" dirty="0">
                        <a:latin typeface="Baskerville Old Face" panose="020206020805050203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r h="266023">
                <a:tc>
                  <a:txBody>
                    <a:bodyPr/>
                    <a:lstStyle/>
                    <a:p>
                      <a:endParaRPr lang="fr-CH" sz="1400" dirty="0">
                        <a:latin typeface="Baskerville Old Face" panose="020206020805050203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CH" sz="1400" dirty="0" smtClean="0">
                          <a:latin typeface="Baskerville Old Face" panose="02020602080505020303" pitchFamily="18" charset="0"/>
                        </a:rPr>
                        <a:t>Bob :</a:t>
                      </a:r>
                      <a:endParaRPr lang="fr-CH" sz="1400" dirty="0">
                        <a:latin typeface="Baskerville Old Face" panose="020206020805050203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CH" sz="1400" dirty="0" smtClean="0">
                          <a:latin typeface="Baskerville Old Face" panose="02020602080505020303" pitchFamily="18" charset="0"/>
                        </a:rPr>
                        <a:t>1/4 </a:t>
                      </a:r>
                      <a:endParaRPr lang="fr-CH" sz="1400" dirty="0">
                        <a:latin typeface="Baskerville Old Face" panose="020206020805050203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CH" sz="1400" dirty="0" smtClean="0">
                          <a:latin typeface="Baskerville Old Face" panose="02020602080505020303" pitchFamily="18" charset="0"/>
                        </a:rPr>
                        <a:t>= </a:t>
                      </a:r>
                      <a:r>
                        <a:rPr lang="fr-CH" sz="1400" b="1" dirty="0" smtClean="0">
                          <a:latin typeface="Baskerville Old Face" panose="02020602080505020303" pitchFamily="18" charset="0"/>
                        </a:rPr>
                        <a:t>200’000</a:t>
                      </a:r>
                      <a:endParaRPr lang="fr-CH" sz="1400" b="1" dirty="0">
                        <a:latin typeface="Baskerville Old Face" panose="020206020805050203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CH" sz="1400" dirty="0">
                        <a:latin typeface="Baskerville Old Face" panose="020206020805050203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r h="266023">
                <a:tc>
                  <a:txBody>
                    <a:bodyPr/>
                    <a:lstStyle/>
                    <a:p>
                      <a:endParaRPr lang="fr-CH" sz="1400">
                        <a:latin typeface="Baskerville Old Face" panose="020206020805050203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CH" sz="1400" dirty="0" smtClean="0">
                          <a:latin typeface="Baskerville Old Face" panose="02020602080505020303" pitchFamily="18" charset="0"/>
                        </a:rPr>
                        <a:t>Marie :</a:t>
                      </a:r>
                      <a:endParaRPr lang="fr-CH" sz="1400" dirty="0">
                        <a:latin typeface="Baskerville Old Face" panose="020206020805050203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CH" sz="1400" dirty="0" smtClean="0">
                          <a:latin typeface="Baskerville Old Face" panose="02020602080505020303" pitchFamily="18" charset="0"/>
                        </a:rPr>
                        <a:t>1/4 </a:t>
                      </a:r>
                      <a:endParaRPr lang="fr-CH" sz="1400" dirty="0">
                        <a:latin typeface="Baskerville Old Face" panose="020206020805050203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CH" sz="1400" dirty="0" smtClean="0">
                          <a:latin typeface="Baskerville Old Face" panose="02020602080505020303" pitchFamily="18" charset="0"/>
                        </a:rPr>
                        <a:t>= </a:t>
                      </a:r>
                      <a:r>
                        <a:rPr lang="fr-CH" sz="1400" b="1" dirty="0" smtClean="0">
                          <a:latin typeface="Baskerville Old Face" panose="02020602080505020303" pitchFamily="18" charset="0"/>
                        </a:rPr>
                        <a:t>200’000</a:t>
                      </a:r>
                      <a:endParaRPr lang="fr-CH" sz="1400" b="1" dirty="0">
                        <a:latin typeface="Baskerville Old Face" panose="020206020805050203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CH" sz="1400" dirty="0">
                        <a:latin typeface="Baskerville Old Face" panose="020206020805050203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r h="266023">
                <a:tc>
                  <a:txBody>
                    <a:bodyPr/>
                    <a:lstStyle/>
                    <a:p>
                      <a:r>
                        <a:rPr lang="fr-CH" sz="1400" dirty="0" smtClean="0">
                          <a:latin typeface="Baskerville Old Face" panose="02020602080505020303" pitchFamily="18" charset="0"/>
                        </a:rPr>
                        <a:t>Réserves :</a:t>
                      </a:r>
                      <a:endParaRPr lang="fr-CH" sz="1400" dirty="0">
                        <a:latin typeface="Baskerville Old Face" panose="020206020805050203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CH" sz="1400" dirty="0" smtClean="0">
                          <a:latin typeface="Baskerville Old Face" panose="02020602080505020303" pitchFamily="18" charset="0"/>
                        </a:rPr>
                        <a:t>Sally :</a:t>
                      </a:r>
                      <a:endParaRPr lang="fr-CH" sz="1400" dirty="0">
                        <a:latin typeface="Baskerville Old Face" panose="020206020805050203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CH" sz="1400" dirty="0" smtClean="0">
                          <a:latin typeface="Baskerville Old Face" panose="02020602080505020303" pitchFamily="18" charset="0"/>
                        </a:rPr>
                        <a:t>1/4</a:t>
                      </a:r>
                      <a:r>
                        <a:rPr lang="fr-CH" sz="1400" baseline="0" dirty="0" smtClean="0">
                          <a:latin typeface="Baskerville Old Face" panose="02020602080505020303" pitchFamily="18" charset="0"/>
                        </a:rPr>
                        <a:t> </a:t>
                      </a:r>
                      <a:endParaRPr lang="fr-CH" sz="1400" dirty="0">
                        <a:latin typeface="Baskerville Old Face" panose="020206020805050203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CH" sz="1400" dirty="0" smtClean="0">
                          <a:latin typeface="Baskerville Old Face" panose="02020602080505020303" pitchFamily="18" charset="0"/>
                        </a:rPr>
                        <a:t>= 300’000</a:t>
                      </a:r>
                      <a:endParaRPr lang="fr-CH" sz="1400" dirty="0">
                        <a:latin typeface="Baskerville Old Face" panose="020206020805050203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CH" sz="1400" dirty="0">
                        <a:latin typeface="Baskerville Old Face" panose="020206020805050203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r h="266023">
                <a:tc>
                  <a:txBody>
                    <a:bodyPr/>
                    <a:lstStyle/>
                    <a:p>
                      <a:endParaRPr lang="fr-CH" sz="1400">
                        <a:latin typeface="Baskerville Old Face" panose="020206020805050203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CH" sz="1400" dirty="0" smtClean="0">
                          <a:latin typeface="Baskerville Old Face" panose="02020602080505020303" pitchFamily="18" charset="0"/>
                        </a:rPr>
                        <a:t>Bob</a:t>
                      </a:r>
                      <a:r>
                        <a:rPr lang="fr-CH" sz="1400" baseline="0" dirty="0" smtClean="0">
                          <a:latin typeface="Baskerville Old Face" panose="02020602080505020303" pitchFamily="18" charset="0"/>
                        </a:rPr>
                        <a:t> :</a:t>
                      </a:r>
                      <a:endParaRPr lang="fr-CH" sz="1400" dirty="0">
                        <a:latin typeface="Baskerville Old Face" panose="020206020805050203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CH" sz="1400" dirty="0" smtClean="0">
                          <a:latin typeface="Baskerville Old Face" panose="02020602080505020303" pitchFamily="18" charset="0"/>
                        </a:rPr>
                        <a:t>3/16</a:t>
                      </a:r>
                      <a:endParaRPr lang="fr-CH" sz="1400" dirty="0">
                        <a:latin typeface="Baskerville Old Face" panose="020206020805050203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CH" sz="1400" dirty="0" smtClean="0">
                          <a:latin typeface="Baskerville Old Face" panose="02020602080505020303" pitchFamily="18" charset="0"/>
                        </a:rPr>
                        <a:t>= </a:t>
                      </a:r>
                      <a:r>
                        <a:rPr lang="fr-CH" sz="1400" b="1" dirty="0" smtClean="0">
                          <a:latin typeface="Baskerville Old Face" panose="02020602080505020303" pitchFamily="18" charset="0"/>
                        </a:rPr>
                        <a:t>225’000</a:t>
                      </a:r>
                      <a:endParaRPr lang="fr-CH" sz="1400" b="1" dirty="0">
                        <a:latin typeface="Baskerville Old Face" panose="020206020805050203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CH" sz="1400" b="1" dirty="0" smtClean="0">
                          <a:solidFill>
                            <a:srgbClr val="C00000"/>
                          </a:solidFill>
                          <a:latin typeface="Baskerville Old Face" panose="02020602080505020303" pitchFamily="18" charset="0"/>
                          <a:sym typeface="Wingdings" panose="05000000000000000000" pitchFamily="2" charset="2"/>
                        </a:rPr>
                        <a:t> </a:t>
                      </a:r>
                      <a:r>
                        <a:rPr lang="fr-CH" sz="1400" b="1" dirty="0" smtClean="0">
                          <a:solidFill>
                            <a:srgbClr val="C00000"/>
                          </a:solidFill>
                          <a:latin typeface="Baskerville Old Face" panose="02020602080505020303" pitchFamily="18" charset="0"/>
                        </a:rPr>
                        <a:t>Lésion de 25’000</a:t>
                      </a:r>
                      <a:endParaRPr lang="fr-CH" sz="1400" b="1" dirty="0">
                        <a:solidFill>
                          <a:srgbClr val="C00000"/>
                        </a:solidFill>
                        <a:latin typeface="Baskerville Old Face" panose="020206020805050203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r h="266023">
                <a:tc>
                  <a:txBody>
                    <a:bodyPr/>
                    <a:lstStyle/>
                    <a:p>
                      <a:endParaRPr lang="fr-CH" sz="1400">
                        <a:latin typeface="Baskerville Old Face" panose="020206020805050203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CH" sz="1400" dirty="0" smtClean="0">
                          <a:latin typeface="Baskerville Old Face" panose="02020602080505020303" pitchFamily="18" charset="0"/>
                        </a:rPr>
                        <a:t>Marie :</a:t>
                      </a:r>
                      <a:endParaRPr lang="fr-CH" sz="1400" dirty="0">
                        <a:latin typeface="Baskerville Old Face" panose="020206020805050203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CH" sz="1400" dirty="0" smtClean="0">
                          <a:latin typeface="Baskerville Old Face" panose="02020602080505020303" pitchFamily="18" charset="0"/>
                        </a:rPr>
                        <a:t>3/16</a:t>
                      </a:r>
                      <a:endParaRPr lang="fr-CH" sz="1400" dirty="0">
                        <a:latin typeface="Baskerville Old Face" panose="020206020805050203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CH" sz="1400" dirty="0" smtClean="0">
                          <a:latin typeface="Baskerville Old Face" panose="02020602080505020303" pitchFamily="18" charset="0"/>
                        </a:rPr>
                        <a:t>= </a:t>
                      </a:r>
                      <a:r>
                        <a:rPr lang="fr-CH" sz="1400" b="1" dirty="0" smtClean="0">
                          <a:latin typeface="Baskerville Old Face" panose="02020602080505020303" pitchFamily="18" charset="0"/>
                        </a:rPr>
                        <a:t>225’000</a:t>
                      </a:r>
                      <a:endParaRPr lang="fr-CH" sz="1400" b="1" dirty="0">
                        <a:latin typeface="Baskerville Old Face" panose="020206020805050203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CH" sz="1400" b="1" dirty="0" smtClean="0">
                          <a:solidFill>
                            <a:srgbClr val="C00000"/>
                          </a:solidFill>
                          <a:latin typeface="Baskerville Old Face" panose="02020602080505020303" pitchFamily="18" charset="0"/>
                          <a:sym typeface="Wingdings" panose="05000000000000000000" pitchFamily="2" charset="2"/>
                        </a:rPr>
                        <a:t> </a:t>
                      </a:r>
                      <a:r>
                        <a:rPr lang="fr-CH" sz="1400" b="1" dirty="0" smtClean="0">
                          <a:solidFill>
                            <a:srgbClr val="C00000"/>
                          </a:solidFill>
                          <a:latin typeface="Baskerville Old Face" panose="02020602080505020303" pitchFamily="18" charset="0"/>
                        </a:rPr>
                        <a:t>Lésion de 25’000</a:t>
                      </a:r>
                      <a:endParaRPr lang="fr-CH" sz="1400" b="1" dirty="0">
                        <a:solidFill>
                          <a:srgbClr val="C00000"/>
                        </a:solidFill>
                        <a:latin typeface="Baskerville Old Face" panose="020206020805050203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688121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III.	Liquidation de la succession</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D.	Casus (variante)</a:t>
            </a:r>
            <a:endParaRPr lang="fr-CH" sz="3200" b="1" dirty="0">
              <a:latin typeface="Baskerville Old Face" panose="02020602080505020303" pitchFamily="18" charset="0"/>
            </a:endParaRPr>
          </a:p>
        </p:txBody>
      </p:sp>
      <p:sp>
        <p:nvSpPr>
          <p:cNvPr id="3" name="Espace réservé du contenu 2"/>
          <p:cNvSpPr>
            <a:spLocks noGrp="1"/>
          </p:cNvSpPr>
          <p:nvPr>
            <p:ph idx="1"/>
          </p:nvPr>
        </p:nvSpPr>
        <p:spPr/>
        <p:txBody>
          <a:bodyPr>
            <a:noAutofit/>
          </a:bodyPr>
          <a:lstStyle/>
          <a:p>
            <a:pPr marL="0" indent="0" algn="just" defTabSz="1524000">
              <a:buNone/>
              <a:tabLst>
                <a:tab pos="895350" algn="l"/>
              </a:tabLst>
            </a:pPr>
            <a:endParaRPr lang="fr-CH" sz="1600" b="1" dirty="0">
              <a:latin typeface="Baskerville Old Face" panose="02020602080505020303" pitchFamily="18" charset="0"/>
            </a:endParaRPr>
          </a:p>
          <a:p>
            <a:pPr marL="0" indent="0" algn="just" defTabSz="1524000">
              <a:buNone/>
              <a:tabLst>
                <a:tab pos="895350" algn="l"/>
              </a:tabLst>
            </a:pPr>
            <a:endParaRPr lang="fr-CH" sz="1600" b="1" dirty="0" smtClean="0">
              <a:latin typeface="Baskerville Old Face" panose="02020602080505020303" pitchFamily="18" charset="0"/>
            </a:endParaRPr>
          </a:p>
          <a:p>
            <a:pPr marL="0" indent="0" algn="just" defTabSz="1524000">
              <a:buNone/>
              <a:tabLst>
                <a:tab pos="895350" algn="l"/>
              </a:tabLst>
            </a:pPr>
            <a:endParaRPr lang="fr-CH" sz="1600" b="1" dirty="0">
              <a:latin typeface="Baskerville Old Face" panose="02020602080505020303" pitchFamily="18" charset="0"/>
            </a:endParaRPr>
          </a:p>
          <a:p>
            <a:pPr marL="0" indent="0" algn="just" defTabSz="1524000">
              <a:buNone/>
              <a:tabLst>
                <a:tab pos="895350" algn="l"/>
              </a:tabLst>
            </a:pPr>
            <a:r>
              <a:rPr lang="fr-CH" sz="1400" b="1" dirty="0">
                <a:latin typeface="Baskerville Old Face" panose="02020602080505020303" pitchFamily="18" charset="0"/>
              </a:rPr>
              <a:t/>
            </a:r>
            <a:br>
              <a:rPr lang="fr-CH" sz="1400" b="1" dirty="0">
                <a:latin typeface="Baskerville Old Face" panose="02020602080505020303" pitchFamily="18" charset="0"/>
              </a:rPr>
            </a:br>
            <a:endParaRPr lang="fr-CH" sz="1600" dirty="0" smtClean="0">
              <a:latin typeface="Baskerville Old Face" panose="02020602080505020303" pitchFamily="18" charset="0"/>
            </a:endParaRPr>
          </a:p>
          <a:p>
            <a:pPr marL="0" indent="0" algn="just" defTabSz="1524000">
              <a:buNone/>
              <a:tabLst>
                <a:tab pos="895350" algn="l"/>
              </a:tabLst>
            </a:pPr>
            <a:r>
              <a:rPr lang="fr-CH" sz="1800" dirty="0" smtClean="0">
                <a:latin typeface="Baskerville Old Face" panose="02020602080505020303" pitchFamily="18" charset="0"/>
              </a:rPr>
              <a:t>Le conjoint survivant, ayant reçu 100’000 de plus que sa réserve, subira une réduction de 50’000 en faveur des enfants. Il s’agit du cas de la </a:t>
            </a:r>
            <a:r>
              <a:rPr lang="fr-CH" sz="1800" b="1" dirty="0" smtClean="0">
                <a:latin typeface="Baskerville Old Face" panose="02020602080505020303" pitchFamily="18" charset="0"/>
              </a:rPr>
              <a:t>libéralité </a:t>
            </a:r>
            <a:r>
              <a:rPr lang="fr-CH" sz="1800" b="1" i="1" dirty="0" smtClean="0">
                <a:latin typeface="Baskerville Old Face" panose="02020602080505020303" pitchFamily="18" charset="0"/>
              </a:rPr>
              <a:t>ab intestat</a:t>
            </a:r>
            <a:r>
              <a:rPr lang="fr-CH" sz="1800" b="1" dirty="0" smtClean="0">
                <a:latin typeface="Baskerville Old Face" panose="02020602080505020303" pitchFamily="18" charset="0"/>
              </a:rPr>
              <a:t> (libéralité cachée)</a:t>
            </a:r>
            <a:r>
              <a:rPr lang="fr-CH" sz="1800" dirty="0" smtClean="0">
                <a:latin typeface="Baskerville Old Face" panose="02020602080505020303" pitchFamily="18" charset="0"/>
              </a:rPr>
              <a:t>. </a:t>
            </a:r>
            <a:r>
              <a:rPr lang="fr-CH" sz="1800" b="1" dirty="0" smtClean="0">
                <a:solidFill>
                  <a:srgbClr val="C00000"/>
                </a:solidFill>
                <a:latin typeface="Baskerville Old Face" panose="02020602080505020303" pitchFamily="18" charset="0"/>
              </a:rPr>
              <a:t>Ce n’est donc pas la libéralité en faveur de la Fondation qui sera réduite en premier !</a:t>
            </a:r>
          </a:p>
          <a:p>
            <a:pPr marL="0" indent="0" algn="just" defTabSz="1524000">
              <a:buNone/>
              <a:tabLst>
                <a:tab pos="895350" algn="l"/>
              </a:tabLst>
            </a:pPr>
            <a:r>
              <a:rPr lang="fr-CH" sz="1800" dirty="0" smtClean="0">
                <a:latin typeface="Baskerville Old Face" panose="02020602080505020303" pitchFamily="18" charset="0"/>
              </a:rPr>
              <a:t>L’art. 481 II CC ne mentionne pas la réduction de la libéralité </a:t>
            </a:r>
            <a:r>
              <a:rPr lang="fr-CH" sz="1800" i="1" dirty="0" smtClean="0">
                <a:latin typeface="Baskerville Old Face" panose="02020602080505020303" pitchFamily="18" charset="0"/>
              </a:rPr>
              <a:t>ab intestat</a:t>
            </a:r>
            <a:r>
              <a:rPr lang="fr-CH" sz="1800" dirty="0" smtClean="0">
                <a:latin typeface="Baskerville Old Face" panose="02020602080505020303" pitchFamily="18" charset="0"/>
              </a:rPr>
              <a:t>. Il s’agit d’une </a:t>
            </a:r>
            <a:r>
              <a:rPr lang="fr-CH" sz="1800" b="1" dirty="0" smtClean="0">
                <a:latin typeface="Baskerville Old Face" panose="02020602080505020303" pitchFamily="18" charset="0"/>
              </a:rPr>
              <a:t>lacune de la loi</a:t>
            </a:r>
            <a:r>
              <a:rPr lang="fr-CH" sz="1800" dirty="0" smtClean="0">
                <a:latin typeface="Baskerville Old Face" panose="02020602080505020303" pitchFamily="18" charset="0"/>
              </a:rPr>
              <a:t>. Ainsi, il y a lieu d’opérer la réduction d’une telle libéralité en première ligne.</a:t>
            </a:r>
          </a:p>
          <a:p>
            <a:pPr marL="0" indent="0" algn="just" defTabSz="1524000">
              <a:buNone/>
              <a:tabLst>
                <a:tab pos="895350" algn="l"/>
              </a:tabLst>
            </a:pPr>
            <a:r>
              <a:rPr lang="fr-CH" sz="1800" dirty="0" smtClean="0">
                <a:latin typeface="Baskerville Old Face" panose="02020602080505020303" pitchFamily="18" charset="0"/>
              </a:rPr>
              <a:t>NB : il se peut également que malgré le fait que le </a:t>
            </a:r>
            <a:r>
              <a:rPr lang="fr-CH" sz="1800" i="1" dirty="0" smtClean="0">
                <a:latin typeface="Baskerville Old Face" panose="02020602080505020303" pitchFamily="18" charset="0"/>
              </a:rPr>
              <a:t>de cujus</a:t>
            </a:r>
            <a:r>
              <a:rPr lang="fr-CH" sz="1800" dirty="0" smtClean="0">
                <a:latin typeface="Baskerville Old Face" panose="02020602080505020303" pitchFamily="18" charset="0"/>
              </a:rPr>
              <a:t> ne « lègue que sa QD » un tiers, les réserves des descendants soient néanmoins lésées. </a:t>
            </a:r>
          </a:p>
        </p:txBody>
      </p:sp>
      <p:sp>
        <p:nvSpPr>
          <p:cNvPr id="5" name="Espace réservé du numéro de diapositive 4"/>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46</a:t>
            </a:fld>
            <a:endParaRPr lang="fr-CH" dirty="0">
              <a:latin typeface="Baskerville Old Face" panose="02020602080505020303" pitchFamily="18" charset="0"/>
            </a:endParaRPr>
          </a:p>
        </p:txBody>
      </p:sp>
      <p:sp>
        <p:nvSpPr>
          <p:cNvPr id="13" name="Rectangle 12"/>
          <p:cNvSpPr/>
          <p:nvPr/>
        </p:nvSpPr>
        <p:spPr>
          <a:xfrm>
            <a:off x="6093331" y="2109737"/>
            <a:ext cx="360040" cy="334269"/>
          </a:xfrm>
          <a:prstGeom prst="rect">
            <a:avLst/>
          </a:prstGeom>
          <a:solidFill>
            <a:schemeClr val="tx1">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4" name="Ellipse 13"/>
          <p:cNvSpPr/>
          <p:nvPr/>
        </p:nvSpPr>
        <p:spPr>
          <a:xfrm>
            <a:off x="4510236" y="2115096"/>
            <a:ext cx="360040" cy="334269"/>
          </a:xfrm>
          <a:prstGeom prst="ellipse">
            <a:avLst/>
          </a:prstGeom>
          <a:solidFill>
            <a:schemeClr val="bg2">
              <a:lumMod val="75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cxnSp>
        <p:nvCxnSpPr>
          <p:cNvPr id="15" name="Connecteur droit 14"/>
          <p:cNvCxnSpPr>
            <a:stCxn id="14" idx="6"/>
            <a:endCxn id="13" idx="1"/>
          </p:cNvCxnSpPr>
          <p:nvPr/>
        </p:nvCxnSpPr>
        <p:spPr>
          <a:xfrm flipV="1">
            <a:off x="4870276" y="2276872"/>
            <a:ext cx="1223055" cy="5359"/>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16" name="Ellipse 15"/>
          <p:cNvSpPr/>
          <p:nvPr/>
        </p:nvSpPr>
        <p:spPr>
          <a:xfrm>
            <a:off x="4851192" y="2844974"/>
            <a:ext cx="360040" cy="334269"/>
          </a:xfrm>
          <a:prstGeom prst="ellipse">
            <a:avLst/>
          </a:prstGeom>
          <a:solidFill>
            <a:schemeClr val="tx1">
              <a:lumMod val="60000"/>
              <a:lumOff val="4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7" name="Rectangle 16"/>
          <p:cNvSpPr/>
          <p:nvPr/>
        </p:nvSpPr>
        <p:spPr>
          <a:xfrm>
            <a:off x="5771457" y="2853730"/>
            <a:ext cx="360040" cy="334269"/>
          </a:xfrm>
          <a:prstGeom prst="rect">
            <a:avLst/>
          </a:prstGeom>
          <a:solidFill>
            <a:schemeClr val="tx1">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cxnSp>
        <p:nvCxnSpPr>
          <p:cNvPr id="18" name="Connecteur droit 17"/>
          <p:cNvCxnSpPr>
            <a:endCxn id="16" idx="0"/>
          </p:cNvCxnSpPr>
          <p:nvPr/>
        </p:nvCxnSpPr>
        <p:spPr>
          <a:xfrm flipH="1">
            <a:off x="5031212" y="2282230"/>
            <a:ext cx="450050" cy="562744"/>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flipH="1">
            <a:off x="4449563" y="2093806"/>
            <a:ext cx="464363" cy="411540"/>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a:off x="4464555" y="2085881"/>
            <a:ext cx="462186" cy="419465"/>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21" name="Connecteur droit 20"/>
          <p:cNvCxnSpPr>
            <a:endCxn id="17" idx="0"/>
          </p:cNvCxnSpPr>
          <p:nvPr/>
        </p:nvCxnSpPr>
        <p:spPr>
          <a:xfrm>
            <a:off x="5474152" y="2286608"/>
            <a:ext cx="477325" cy="567122"/>
          </a:xfrm>
          <a:prstGeom prst="line">
            <a:avLst/>
          </a:prstGeom>
          <a:ln w="1270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22" name="ZoneTexte 21"/>
          <p:cNvSpPr txBox="1"/>
          <p:nvPr/>
        </p:nvSpPr>
        <p:spPr>
          <a:xfrm>
            <a:off x="6453370" y="2062148"/>
            <a:ext cx="612069" cy="501676"/>
          </a:xfrm>
          <a:prstGeom prst="rect">
            <a:avLst/>
          </a:prstGeom>
          <a:noFill/>
        </p:spPr>
        <p:txBody>
          <a:bodyPr wrap="square" rtlCol="0">
            <a:spAutoFit/>
          </a:bodyPr>
          <a:lstStyle/>
          <a:p>
            <a:pPr algn="ctr">
              <a:lnSpc>
                <a:spcPct val="95000"/>
              </a:lnSpc>
            </a:pPr>
            <a:r>
              <a:rPr lang="fr-CH" sz="1400" dirty="0" smtClean="0">
                <a:latin typeface="Baskerville Old Face" panose="02020602080505020303" pitchFamily="18" charset="0"/>
              </a:rPr>
              <a:t>1/2 [1/4]</a:t>
            </a:r>
            <a:endParaRPr lang="fr-CH" sz="1400" dirty="0">
              <a:latin typeface="Baskerville Old Face" panose="02020602080505020303" pitchFamily="18" charset="0"/>
            </a:endParaRPr>
          </a:p>
        </p:txBody>
      </p:sp>
      <p:sp>
        <p:nvSpPr>
          <p:cNvPr id="23" name="ZoneTexte 22"/>
          <p:cNvSpPr txBox="1"/>
          <p:nvPr/>
        </p:nvSpPr>
        <p:spPr>
          <a:xfrm>
            <a:off x="5645442" y="3208013"/>
            <a:ext cx="612069" cy="501676"/>
          </a:xfrm>
          <a:prstGeom prst="rect">
            <a:avLst/>
          </a:prstGeom>
          <a:noFill/>
        </p:spPr>
        <p:txBody>
          <a:bodyPr wrap="square" rtlCol="0">
            <a:spAutoFit/>
          </a:bodyPr>
          <a:lstStyle/>
          <a:p>
            <a:pPr algn="ctr">
              <a:lnSpc>
                <a:spcPct val="95000"/>
              </a:lnSpc>
            </a:pPr>
            <a:r>
              <a:rPr lang="fr-CH" sz="1400" dirty="0" smtClean="0">
                <a:latin typeface="Baskerville Old Face" panose="02020602080505020303" pitchFamily="18" charset="0"/>
              </a:rPr>
              <a:t>1/4 [3/16]</a:t>
            </a:r>
            <a:endParaRPr lang="fr-CH" sz="1400" dirty="0">
              <a:latin typeface="Baskerville Old Face" panose="02020602080505020303" pitchFamily="18" charset="0"/>
            </a:endParaRPr>
          </a:p>
        </p:txBody>
      </p:sp>
      <p:sp>
        <p:nvSpPr>
          <p:cNvPr id="24" name="ZoneTexte 23"/>
          <p:cNvSpPr txBox="1"/>
          <p:nvPr/>
        </p:nvSpPr>
        <p:spPr>
          <a:xfrm>
            <a:off x="4725177" y="3208013"/>
            <a:ext cx="612069" cy="501676"/>
          </a:xfrm>
          <a:prstGeom prst="rect">
            <a:avLst/>
          </a:prstGeom>
          <a:noFill/>
        </p:spPr>
        <p:txBody>
          <a:bodyPr wrap="square" rtlCol="0">
            <a:spAutoFit/>
          </a:bodyPr>
          <a:lstStyle/>
          <a:p>
            <a:pPr algn="ctr">
              <a:lnSpc>
                <a:spcPct val="95000"/>
              </a:lnSpc>
            </a:pPr>
            <a:r>
              <a:rPr lang="fr-CH" sz="1400" dirty="0" smtClean="0">
                <a:latin typeface="Baskerville Old Face" panose="02020602080505020303" pitchFamily="18" charset="0"/>
              </a:rPr>
              <a:t>1/4 [3/16]</a:t>
            </a:r>
            <a:endParaRPr lang="fr-CH" sz="1400" dirty="0">
              <a:latin typeface="Baskerville Old Face" panose="02020602080505020303" pitchFamily="18" charset="0"/>
            </a:endParaRPr>
          </a:p>
        </p:txBody>
      </p:sp>
      <p:sp>
        <p:nvSpPr>
          <p:cNvPr id="29" name="ZoneTexte 28"/>
          <p:cNvSpPr txBox="1"/>
          <p:nvPr/>
        </p:nvSpPr>
        <p:spPr>
          <a:xfrm>
            <a:off x="3647220" y="2317348"/>
            <a:ext cx="612069" cy="297004"/>
          </a:xfrm>
          <a:prstGeom prst="rect">
            <a:avLst/>
          </a:prstGeom>
          <a:noFill/>
        </p:spPr>
        <p:txBody>
          <a:bodyPr wrap="square" rtlCol="0">
            <a:spAutoFit/>
          </a:bodyPr>
          <a:lstStyle/>
          <a:p>
            <a:pPr algn="ctr">
              <a:lnSpc>
                <a:spcPct val="95000"/>
              </a:lnSpc>
            </a:pPr>
            <a:r>
              <a:rPr lang="fr-CH" sz="1400" b="1" dirty="0" smtClean="0">
                <a:solidFill>
                  <a:srgbClr val="C00000"/>
                </a:solidFill>
                <a:latin typeface="Baskerville Old Face" panose="02020602080505020303" pitchFamily="18" charset="0"/>
              </a:rPr>
              <a:t>QD</a:t>
            </a:r>
            <a:endParaRPr lang="fr-CH" sz="1400" b="1" dirty="0">
              <a:solidFill>
                <a:srgbClr val="C00000"/>
              </a:solidFill>
              <a:latin typeface="Baskerville Old Face" panose="02020602080505020303" pitchFamily="18" charset="0"/>
            </a:endParaRPr>
          </a:p>
        </p:txBody>
      </p:sp>
      <p:sp>
        <p:nvSpPr>
          <p:cNvPr id="30" name="ZoneTexte 29"/>
          <p:cNvSpPr txBox="1"/>
          <p:nvPr/>
        </p:nvSpPr>
        <p:spPr>
          <a:xfrm>
            <a:off x="3056052" y="3175019"/>
            <a:ext cx="999098" cy="297004"/>
          </a:xfrm>
          <a:prstGeom prst="rect">
            <a:avLst/>
          </a:prstGeom>
          <a:noFill/>
        </p:spPr>
        <p:txBody>
          <a:bodyPr wrap="square" rtlCol="0">
            <a:spAutoFit/>
          </a:bodyPr>
          <a:lstStyle/>
          <a:p>
            <a:pPr algn="ctr">
              <a:lnSpc>
                <a:spcPct val="95000"/>
              </a:lnSpc>
            </a:pPr>
            <a:r>
              <a:rPr lang="fr-CH" sz="1400" dirty="0" smtClean="0">
                <a:latin typeface="Baskerville Old Face" panose="02020602080505020303" pitchFamily="18" charset="0"/>
              </a:rPr>
              <a:t>Fondation</a:t>
            </a:r>
            <a:endParaRPr lang="fr-CH" sz="1400" dirty="0">
              <a:latin typeface="Baskerville Old Face" panose="02020602080505020303" pitchFamily="18" charset="0"/>
            </a:endParaRPr>
          </a:p>
        </p:txBody>
      </p:sp>
      <p:sp>
        <p:nvSpPr>
          <p:cNvPr id="31" name="ZoneTexte 30"/>
          <p:cNvSpPr txBox="1"/>
          <p:nvPr/>
        </p:nvSpPr>
        <p:spPr>
          <a:xfrm>
            <a:off x="8245972" y="2117350"/>
            <a:ext cx="1736872" cy="860235"/>
          </a:xfrm>
          <a:prstGeom prst="rect">
            <a:avLst/>
          </a:prstGeom>
          <a:noFill/>
        </p:spPr>
        <p:txBody>
          <a:bodyPr wrap="square" rtlCol="0">
            <a:spAutoFit/>
          </a:bodyPr>
          <a:lstStyle/>
          <a:p>
            <a:pPr algn="just">
              <a:lnSpc>
                <a:spcPct val="95000"/>
              </a:lnSpc>
              <a:spcAft>
                <a:spcPts val="600"/>
              </a:spcAft>
            </a:pPr>
            <a:r>
              <a:rPr lang="fr-CH" sz="1400" dirty="0" err="1" smtClean="0">
                <a:latin typeface="Baskerville Old Face" panose="02020602080505020303" pitchFamily="18" charset="0"/>
              </a:rPr>
              <a:t>MàP</a:t>
            </a:r>
            <a:r>
              <a:rPr lang="fr-CH" sz="1400" dirty="0" smtClean="0">
                <a:latin typeface="Baskerville Old Face" panose="02020602080505020303" pitchFamily="18" charset="0"/>
              </a:rPr>
              <a:t> = 800’000</a:t>
            </a:r>
          </a:p>
          <a:p>
            <a:pPr algn="just">
              <a:lnSpc>
                <a:spcPct val="95000"/>
              </a:lnSpc>
              <a:spcAft>
                <a:spcPts val="600"/>
              </a:spcAft>
            </a:pPr>
            <a:r>
              <a:rPr lang="fr-CH" sz="1400" dirty="0" smtClean="0">
                <a:latin typeface="Baskerville Old Face" panose="02020602080505020303" pitchFamily="18" charset="0"/>
              </a:rPr>
              <a:t>MCR = 1’200’000</a:t>
            </a:r>
          </a:p>
          <a:p>
            <a:pPr algn="just">
              <a:lnSpc>
                <a:spcPct val="95000"/>
              </a:lnSpc>
              <a:spcAft>
                <a:spcPts val="600"/>
              </a:spcAft>
            </a:pPr>
            <a:r>
              <a:rPr lang="fr-CH" sz="1400" dirty="0" smtClean="0">
                <a:latin typeface="Baskerville Old Face" panose="02020602080505020303" pitchFamily="18" charset="0"/>
              </a:rPr>
              <a:t>QD = 3/8 = 300’000</a:t>
            </a:r>
            <a:endParaRPr lang="fr-CH" sz="1400" dirty="0">
              <a:latin typeface="Baskerville Old Face" panose="02020602080505020303" pitchFamily="18" charset="0"/>
            </a:endParaRPr>
          </a:p>
        </p:txBody>
      </p:sp>
    </p:spTree>
    <p:extLst>
      <p:ext uri="{BB962C8B-B14F-4D97-AF65-F5344CB8AC3E}">
        <p14:creationId xmlns:p14="http://schemas.microsoft.com/office/powerpoint/2010/main" val="2362226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17310" y="980728"/>
            <a:ext cx="10157354" cy="4470400"/>
          </a:xfrm>
        </p:spPr>
        <p:txBody>
          <a:bodyPr>
            <a:normAutofit/>
          </a:bodyPr>
          <a:lstStyle/>
          <a:p>
            <a:pPr marL="0" indent="0" algn="just">
              <a:buNone/>
            </a:pPr>
            <a:endParaRPr lang="fr-CH" sz="3200" dirty="0">
              <a:latin typeface="Baskerville Old Face" panose="02020602080505020303" pitchFamily="18" charset="0"/>
            </a:endParaRPr>
          </a:p>
          <a:p>
            <a:pPr marL="0" indent="0" algn="just">
              <a:buNone/>
            </a:pPr>
            <a:endParaRPr lang="fr-CH" sz="2800" dirty="0" smtClean="0">
              <a:latin typeface="Baskerville Old Face" panose="02020602080505020303" pitchFamily="18" charset="0"/>
            </a:endParaRPr>
          </a:p>
          <a:p>
            <a:pPr marL="0" indent="0" algn="ctr">
              <a:buNone/>
            </a:pPr>
            <a:r>
              <a:rPr lang="fr-CH" sz="4800" b="1" dirty="0" smtClean="0">
                <a:latin typeface="Baskerville Old Face" panose="02020602080505020303" pitchFamily="18" charset="0"/>
              </a:rPr>
              <a:t>5</a:t>
            </a:r>
            <a:r>
              <a:rPr lang="fr-CH" sz="4800" b="1" baseline="30000" dirty="0" smtClean="0">
                <a:latin typeface="Baskerville Old Face" panose="02020602080505020303" pitchFamily="18" charset="0"/>
              </a:rPr>
              <a:t>e</a:t>
            </a:r>
            <a:r>
              <a:rPr lang="fr-CH" sz="4800" b="1" dirty="0" smtClean="0">
                <a:latin typeface="Baskerville Old Face" panose="02020602080505020303" pitchFamily="18" charset="0"/>
              </a:rPr>
              <a:t> étape</a:t>
            </a:r>
          </a:p>
          <a:p>
            <a:pPr marL="0" indent="0" algn="ctr">
              <a:buNone/>
            </a:pPr>
            <a:r>
              <a:rPr lang="fr-CH" sz="4800" dirty="0" smtClean="0">
                <a:latin typeface="Baskerville Old Face" panose="02020602080505020303" pitchFamily="18" charset="0"/>
              </a:rPr>
              <a:t> </a:t>
            </a:r>
            <a:r>
              <a:rPr lang="fr-CH" sz="4000" dirty="0" smtClean="0">
                <a:latin typeface="Baskerville Old Face" panose="02020602080505020303" pitchFamily="18" charset="0"/>
              </a:rPr>
              <a:t>– Le partage </a:t>
            </a:r>
            <a:r>
              <a:rPr lang="fr-CH" sz="4000" dirty="0">
                <a:latin typeface="Baskerville Old Face" panose="02020602080505020303" pitchFamily="18" charset="0"/>
              </a:rPr>
              <a:t>–</a:t>
            </a:r>
            <a:endParaRPr lang="fr-CH" sz="4800" dirty="0">
              <a:latin typeface="Baskerville Old Face" panose="02020602080505020303" pitchFamily="18" charset="0"/>
            </a:endParaRPr>
          </a:p>
        </p:txBody>
      </p:sp>
      <p:sp>
        <p:nvSpPr>
          <p:cNvPr id="2" name="Espace réservé du numéro de diapositive 1"/>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47</a:t>
            </a:fld>
            <a:endParaRPr lang="fr-CH" dirty="0">
              <a:latin typeface="Baskerville Old Face" panose="02020602080505020303" pitchFamily="18" charset="0"/>
            </a:endParaRPr>
          </a:p>
        </p:txBody>
      </p:sp>
    </p:spTree>
    <p:extLst>
      <p:ext uri="{BB962C8B-B14F-4D97-AF65-F5344CB8AC3E}">
        <p14:creationId xmlns:p14="http://schemas.microsoft.com/office/powerpoint/2010/main" val="2577944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III.	Liquidation de la succession</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F.	Partage</a:t>
            </a:r>
            <a:endParaRPr lang="fr-CH" sz="3200" b="1" dirty="0">
              <a:latin typeface="Baskerville Old Face" panose="02020602080505020303" pitchFamily="18" charset="0"/>
            </a:endParaRPr>
          </a:p>
        </p:txBody>
      </p:sp>
      <p:sp>
        <p:nvSpPr>
          <p:cNvPr id="3" name="Espace réservé du contenu 2"/>
          <p:cNvSpPr>
            <a:spLocks noGrp="1"/>
          </p:cNvSpPr>
          <p:nvPr>
            <p:ph idx="1"/>
          </p:nvPr>
        </p:nvSpPr>
        <p:spPr/>
        <p:txBody>
          <a:bodyPr>
            <a:normAutofit fontScale="77500" lnSpcReduction="20000"/>
          </a:bodyPr>
          <a:lstStyle/>
          <a:p>
            <a:pPr marL="896938" indent="-896938">
              <a:buAutoNum type="romanUcPeriod"/>
            </a:pPr>
            <a:endParaRPr lang="fr-CH" dirty="0" smtClean="0">
              <a:latin typeface="Baskerville Old Face" panose="02020602080505020303" pitchFamily="18" charset="0"/>
            </a:endParaRPr>
          </a:p>
          <a:p>
            <a:pPr marL="896938" indent="-896938" algn="just">
              <a:buAutoNum type="romanUcPeriod"/>
            </a:pPr>
            <a:r>
              <a:rPr lang="fr-CH" b="1" dirty="0" smtClean="0">
                <a:latin typeface="Baskerville Old Face" panose="02020602080505020303" pitchFamily="18" charset="0"/>
              </a:rPr>
              <a:t>Les héritiers forment la communauté héréditaire :</a:t>
            </a:r>
            <a:r>
              <a:rPr lang="fr-CH" dirty="0" smtClean="0">
                <a:latin typeface="Baskerville Old Face" panose="02020602080505020303" pitchFamily="18" charset="0"/>
              </a:rPr>
              <a:t> cette communauté naît de plein droit à l’ouverture de la succession dès lors qu’il y a plus qu’un héritier. Elle dure en principe jusqu’au partage accompli (602 I </a:t>
            </a:r>
            <a:r>
              <a:rPr lang="fr-CH" i="1" dirty="0" smtClean="0">
                <a:latin typeface="Baskerville Old Face" panose="02020602080505020303" pitchFamily="18" charset="0"/>
              </a:rPr>
              <a:t>in fine</a:t>
            </a:r>
            <a:r>
              <a:rPr lang="fr-CH" dirty="0" smtClean="0">
                <a:latin typeface="Baskerville Old Face" panose="02020602080505020303" pitchFamily="18" charset="0"/>
              </a:rPr>
              <a:t> CC). On parle de communauté en main commune au sens de 652 CC, ce qui a pour effet de mettre les biens successoraux sous le régime de la propriété commune. La communauté n’a </a:t>
            </a:r>
            <a:r>
              <a:rPr lang="fr-CH" u="sng" dirty="0" smtClean="0">
                <a:latin typeface="Baskerville Old Face" panose="02020602080505020303" pitchFamily="18" charset="0"/>
              </a:rPr>
              <a:t>pas</a:t>
            </a:r>
            <a:r>
              <a:rPr lang="fr-CH" dirty="0" smtClean="0">
                <a:latin typeface="Baskerville Old Face" panose="02020602080505020303" pitchFamily="18" charset="0"/>
              </a:rPr>
              <a:t> d’existence juridique.</a:t>
            </a:r>
            <a:endParaRPr lang="fr-CH" b="1" dirty="0" smtClean="0">
              <a:latin typeface="Baskerville Old Face" panose="02020602080505020303" pitchFamily="18" charset="0"/>
            </a:endParaRPr>
          </a:p>
          <a:p>
            <a:pPr marL="896938" indent="-896938" algn="just">
              <a:buAutoNum type="romanUcPeriod"/>
            </a:pPr>
            <a:r>
              <a:rPr lang="fr-CH" b="1" dirty="0" smtClean="0">
                <a:latin typeface="Baskerville Old Face" panose="02020602080505020303" pitchFamily="18" charset="0"/>
              </a:rPr>
              <a:t>Possibilité pour les héritiers de modifier contractuellement leurs parts héréditaires : </a:t>
            </a:r>
            <a:r>
              <a:rPr lang="fr-CH" dirty="0" smtClean="0">
                <a:latin typeface="Baskerville Old Face" panose="02020602080505020303" pitchFamily="18" charset="0"/>
              </a:rPr>
              <a:t>au moyen d’une convention sur parts héréditaires ou d’un pacte sur succession non ouverte.</a:t>
            </a:r>
          </a:p>
          <a:p>
            <a:pPr marL="896938" indent="-896938" algn="just">
              <a:buAutoNum type="romanUcPeriod"/>
            </a:pPr>
            <a:r>
              <a:rPr lang="fr-CH" b="1" dirty="0" smtClean="0">
                <a:latin typeface="Baskerville Old Face" panose="02020602080505020303" pitchFamily="18" charset="0"/>
              </a:rPr>
              <a:t>Modalités du partage : </a:t>
            </a:r>
            <a:r>
              <a:rPr lang="fr-CH" dirty="0" smtClean="0">
                <a:latin typeface="Baskerville Old Face" panose="02020602080505020303" pitchFamily="18" charset="0"/>
              </a:rPr>
              <a:t>selon 604 I CC, chaque héritier a en principe le droit de demander le partage en tout temps. </a:t>
            </a:r>
            <a:r>
              <a:rPr lang="fr-CH" b="1" dirty="0" smtClean="0">
                <a:latin typeface="Baskerville Old Face" panose="02020602080505020303" pitchFamily="18" charset="0"/>
              </a:rPr>
              <a:t>En cas de situation de blocage : </a:t>
            </a:r>
            <a:r>
              <a:rPr lang="fr-CH" dirty="0" smtClean="0">
                <a:latin typeface="Baskerville Old Face" panose="02020602080505020303" pitchFamily="18" charset="0"/>
              </a:rPr>
              <a:t>action en nomination de représentant de la communauté héréditaire (602 III CC).</a:t>
            </a:r>
            <a:endParaRPr lang="fr-CH" b="1" dirty="0" smtClean="0">
              <a:latin typeface="Baskerville Old Face" panose="02020602080505020303" pitchFamily="18" charset="0"/>
            </a:endParaRPr>
          </a:p>
          <a:p>
            <a:pPr marL="896938" indent="-896938" algn="just">
              <a:buAutoNum type="romanUcPeriod"/>
            </a:pPr>
            <a:r>
              <a:rPr lang="fr-CH" b="1" dirty="0" smtClean="0">
                <a:latin typeface="Baskerville Old Face" panose="02020602080505020303" pitchFamily="18" charset="0"/>
              </a:rPr>
              <a:t>Vérification : </a:t>
            </a:r>
            <a:r>
              <a:rPr lang="fr-CH" dirty="0" smtClean="0">
                <a:latin typeface="Baskerville Old Face" panose="02020602080505020303" pitchFamily="18" charset="0"/>
              </a:rPr>
              <a:t>la somme de toutes les parts attribuées, y compris les legs, est égale au montant des BE :</a:t>
            </a:r>
          </a:p>
          <a:p>
            <a:pPr marL="0" indent="0" algn="ctr">
              <a:buNone/>
            </a:pPr>
            <a:r>
              <a:rPr lang="fr-CH" sz="3100" b="1" dirty="0" smtClean="0">
                <a:solidFill>
                  <a:srgbClr val="C00000"/>
                </a:solidFill>
                <a:latin typeface="Baskerville Old Face" panose="02020602080505020303" pitchFamily="18" charset="0"/>
              </a:rPr>
              <a:t>BE = ∑ </a:t>
            </a:r>
            <a:r>
              <a:rPr lang="fr-CH" sz="3100" b="1" baseline="-25000" dirty="0" smtClean="0">
                <a:solidFill>
                  <a:srgbClr val="C00000"/>
                </a:solidFill>
                <a:latin typeface="Baskerville Old Face" panose="02020602080505020303" pitchFamily="18" charset="0"/>
              </a:rPr>
              <a:t>parts attribuées </a:t>
            </a:r>
            <a:endParaRPr lang="fr-CH" sz="3100" b="1" dirty="0" smtClean="0">
              <a:solidFill>
                <a:srgbClr val="C00000"/>
              </a:solidFill>
              <a:latin typeface="Baskerville Old Face" panose="02020602080505020303" pitchFamily="18" charset="0"/>
            </a:endParaRPr>
          </a:p>
          <a:p>
            <a:pPr marL="896938" indent="-896938" algn="just">
              <a:buAutoNum type="romanUcPeriod"/>
            </a:pPr>
            <a:endParaRPr lang="fr-CH" dirty="0" smtClean="0">
              <a:latin typeface="Baskerville Old Face" panose="02020602080505020303" pitchFamily="18" charset="0"/>
            </a:endParaRPr>
          </a:p>
        </p:txBody>
      </p:sp>
      <p:sp>
        <p:nvSpPr>
          <p:cNvPr id="5" name="Espace réservé du numéro de diapositive 4"/>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48</a:t>
            </a:fld>
            <a:endParaRPr lang="fr-CH" dirty="0">
              <a:latin typeface="Baskerville Old Face" panose="02020602080505020303" pitchFamily="18" charset="0"/>
            </a:endParaRPr>
          </a:p>
        </p:txBody>
      </p:sp>
    </p:spTree>
    <p:extLst>
      <p:ext uri="{BB962C8B-B14F-4D97-AF65-F5344CB8AC3E}">
        <p14:creationId xmlns:p14="http://schemas.microsoft.com/office/powerpoint/2010/main" val="193163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III.	Liquidation de la succession</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F.	Partage</a:t>
            </a:r>
            <a:endParaRPr lang="fr-CH" sz="3200" b="1" dirty="0">
              <a:latin typeface="Baskerville Old Face" panose="02020602080505020303" pitchFamily="18" charset="0"/>
            </a:endParaRPr>
          </a:p>
        </p:txBody>
      </p:sp>
      <p:sp>
        <p:nvSpPr>
          <p:cNvPr id="3" name="Espace réservé du contenu 2"/>
          <p:cNvSpPr>
            <a:spLocks noGrp="1"/>
          </p:cNvSpPr>
          <p:nvPr>
            <p:ph idx="1"/>
          </p:nvPr>
        </p:nvSpPr>
        <p:spPr/>
        <p:txBody>
          <a:bodyPr>
            <a:normAutofit fontScale="47500" lnSpcReduction="20000"/>
          </a:bodyPr>
          <a:lstStyle/>
          <a:p>
            <a:pPr marL="0" indent="0" algn="just">
              <a:buNone/>
            </a:pPr>
            <a:endParaRPr lang="fr-CH" dirty="0">
              <a:latin typeface="Baskerville Old Face" panose="02020602080505020303" pitchFamily="18" charset="0"/>
            </a:endParaRPr>
          </a:p>
          <a:p>
            <a:pPr marL="0" indent="0" algn="just">
              <a:buNone/>
            </a:pPr>
            <a:r>
              <a:rPr lang="fr-CH" sz="3300" dirty="0" smtClean="0">
                <a:latin typeface="Baskerville Old Face" panose="02020602080505020303" pitchFamily="18" charset="0"/>
              </a:rPr>
              <a:t>Le partage n’est achevé que lorsque </a:t>
            </a:r>
            <a:r>
              <a:rPr lang="fr-CH" sz="3300" u="sng" dirty="0" smtClean="0">
                <a:latin typeface="Baskerville Old Face" panose="02020602080505020303" pitchFamily="18" charset="0"/>
              </a:rPr>
              <a:t>tous</a:t>
            </a:r>
            <a:r>
              <a:rPr lang="fr-CH" sz="3300" dirty="0" smtClean="0">
                <a:latin typeface="Baskerville Old Face" panose="02020602080505020303" pitchFamily="18" charset="0"/>
              </a:rPr>
              <a:t> les biens sont partagés. Le partage peut avoir lieu en une fois ou de manière partielle, soit quant à l’objet, soit quant à la personne. Il existe 5 causes pour lesquelles le partage peut être ajourné :</a:t>
            </a:r>
          </a:p>
          <a:p>
            <a:pPr marL="896938" indent="-896938" algn="just">
              <a:buAutoNum type="romanUcPeriod"/>
            </a:pPr>
            <a:r>
              <a:rPr lang="fr-CH" sz="3300" b="1" dirty="0" smtClean="0">
                <a:latin typeface="Baskerville Old Face" panose="02020602080505020303" pitchFamily="18" charset="0"/>
              </a:rPr>
              <a:t>Convention entre les héritiers :</a:t>
            </a:r>
            <a:r>
              <a:rPr lang="fr-CH" sz="3300" dirty="0" smtClean="0">
                <a:latin typeface="Baskerville Old Face" panose="02020602080505020303" pitchFamily="18" charset="0"/>
              </a:rPr>
              <a:t> les héritiers peuvent convenir de rester en communauté (604 I CC). Aucune forme n’est requise. La communauté est prolongée.</a:t>
            </a:r>
          </a:p>
          <a:p>
            <a:pPr marL="896938" indent="-896938" algn="just">
              <a:buAutoNum type="romanUcPeriod"/>
            </a:pPr>
            <a:r>
              <a:rPr lang="fr-CH" sz="3300" b="1" dirty="0" smtClean="0">
                <a:latin typeface="Baskerville Old Face" panose="02020602080505020303" pitchFamily="18" charset="0"/>
              </a:rPr>
              <a:t>Règle de partage édictée par le </a:t>
            </a:r>
            <a:r>
              <a:rPr lang="fr-CH" sz="3300" b="1" i="1" dirty="0" smtClean="0">
                <a:latin typeface="Baskerville Old Face" panose="02020602080505020303" pitchFamily="18" charset="0"/>
              </a:rPr>
              <a:t>de cujus</a:t>
            </a:r>
            <a:r>
              <a:rPr lang="fr-CH" sz="3300" b="1" dirty="0" smtClean="0">
                <a:latin typeface="Baskerville Old Face" panose="02020602080505020303" pitchFamily="18" charset="0"/>
              </a:rPr>
              <a:t> : </a:t>
            </a:r>
            <a:r>
              <a:rPr lang="fr-CH" sz="3300" dirty="0" smtClean="0">
                <a:latin typeface="Baskerville Old Face" panose="02020602080505020303" pitchFamily="18" charset="0"/>
              </a:rPr>
              <a:t>selon 608 I CC, le </a:t>
            </a:r>
            <a:r>
              <a:rPr lang="fr-CH" sz="3300" i="1" dirty="0" smtClean="0">
                <a:latin typeface="Baskerville Old Face" panose="02020602080505020303" pitchFamily="18" charset="0"/>
              </a:rPr>
              <a:t>de cujus</a:t>
            </a:r>
            <a:r>
              <a:rPr lang="fr-CH" sz="3300" dirty="0" smtClean="0">
                <a:latin typeface="Baskerville Old Face" panose="02020602080505020303" pitchFamily="18" charset="0"/>
              </a:rPr>
              <a:t> peut, par disposition pour cause de mort, prescrire de telles règles.</a:t>
            </a:r>
          </a:p>
          <a:p>
            <a:pPr marL="896938" indent="-896938" algn="just">
              <a:buAutoNum type="romanUcPeriod"/>
            </a:pPr>
            <a:r>
              <a:rPr lang="fr-CH" sz="3300" b="1" dirty="0" smtClean="0">
                <a:latin typeface="Baskerville Old Face" panose="02020602080505020303" pitchFamily="18" charset="0"/>
              </a:rPr>
              <a:t>Atteinte à la valeur de la succession : </a:t>
            </a:r>
            <a:r>
              <a:rPr lang="fr-CH" sz="3300" dirty="0" smtClean="0">
                <a:latin typeface="Baskerville Old Face" panose="02020602080505020303" pitchFamily="18" charset="0"/>
              </a:rPr>
              <a:t>lorsque le partage requiert la liquidation de certains actifs héréditaires et qu’une réalisation immédiate aurait lieu dans de mauvaises conditions, chaque héritier peut demander un ajournement du partage (604 II CC).</a:t>
            </a:r>
          </a:p>
          <a:p>
            <a:pPr marL="896938" indent="-896938" algn="just">
              <a:buAutoNum type="romanUcPeriod"/>
            </a:pPr>
            <a:r>
              <a:rPr lang="fr-CH" sz="3300" b="1" dirty="0" smtClean="0">
                <a:latin typeface="Baskerville Old Face" panose="02020602080505020303" pitchFamily="18" charset="0"/>
              </a:rPr>
              <a:t>Sauvegarde des droits d’un enfant conçu :</a:t>
            </a:r>
            <a:r>
              <a:rPr lang="fr-CH" sz="3300" dirty="0" smtClean="0">
                <a:latin typeface="Baskerville Old Face" panose="02020602080505020303" pitchFamily="18" charset="0"/>
              </a:rPr>
              <a:t> le </a:t>
            </a:r>
            <a:r>
              <a:rPr lang="fr-CH" sz="3300" i="1" dirty="0" err="1" smtClean="0">
                <a:latin typeface="Baskerville Old Face" panose="02020602080505020303" pitchFamily="18" charset="0"/>
              </a:rPr>
              <a:t>nasciturus</a:t>
            </a:r>
            <a:r>
              <a:rPr lang="fr-CH" sz="3300" dirty="0" smtClean="0">
                <a:latin typeface="Baskerville Old Face" panose="02020602080505020303" pitchFamily="18" charset="0"/>
              </a:rPr>
              <a:t> a la jouissance des droits civils, à la condition qu’il naisse vivant. Il est donc héritier, mais seulement sous condition.</a:t>
            </a:r>
          </a:p>
          <a:p>
            <a:pPr marL="896938" indent="-896938" algn="just">
              <a:buAutoNum type="romanUcPeriod"/>
            </a:pPr>
            <a:r>
              <a:rPr lang="fr-CH" sz="3300" b="1" dirty="0" smtClean="0">
                <a:latin typeface="Baskerville Old Face" panose="02020602080505020303" pitchFamily="18" charset="0"/>
              </a:rPr>
              <a:t>Présence d’enfants mineurs du </a:t>
            </a:r>
            <a:r>
              <a:rPr lang="fr-CH" sz="3300" b="1" i="1" dirty="0" smtClean="0">
                <a:latin typeface="Baskerville Old Face" panose="02020602080505020303" pitchFamily="18" charset="0"/>
              </a:rPr>
              <a:t>de cujus</a:t>
            </a:r>
            <a:r>
              <a:rPr lang="fr-CH" sz="3300" b="1" dirty="0" smtClean="0">
                <a:latin typeface="Baskerville Old Face" panose="02020602080505020303" pitchFamily="18" charset="0"/>
              </a:rPr>
              <a:t> dans une succession comprenant une entreprise agricole : </a:t>
            </a:r>
            <a:r>
              <a:rPr lang="fr-CH" sz="3300" dirty="0" smtClean="0">
                <a:latin typeface="Baskerville Old Face" panose="02020602080505020303" pitchFamily="18" charset="0"/>
              </a:rPr>
              <a:t>cf. </a:t>
            </a:r>
            <a:r>
              <a:rPr lang="fr-CH" sz="3300" cap="small" dirty="0" smtClean="0">
                <a:latin typeface="Baskerville Old Face" panose="02020602080505020303" pitchFamily="18" charset="0"/>
              </a:rPr>
              <a:t>Steinauer</a:t>
            </a:r>
            <a:r>
              <a:rPr lang="fr-CH" sz="3300" dirty="0" smtClean="0">
                <a:latin typeface="Baskerville Old Face" panose="02020602080505020303" pitchFamily="18" charset="0"/>
              </a:rPr>
              <a:t>, </a:t>
            </a:r>
            <a:r>
              <a:rPr lang="fr-CH" sz="3300" i="1" dirty="0" smtClean="0">
                <a:latin typeface="Baskerville Old Face" panose="02020602080505020303" pitchFamily="18" charset="0"/>
              </a:rPr>
              <a:t>Successions</a:t>
            </a:r>
            <a:r>
              <a:rPr lang="fr-CH" sz="3300" dirty="0" smtClean="0">
                <a:latin typeface="Baskerville Old Face" panose="02020602080505020303" pitchFamily="18" charset="0"/>
              </a:rPr>
              <a:t>, n. 1239 et 1316ales, ainsi </a:t>
            </a:r>
            <a:r>
              <a:rPr lang="fr-CH" sz="3400" dirty="0" smtClean="0">
                <a:latin typeface="Baskerville Old Face" panose="02020602080505020303" pitchFamily="18" charset="0"/>
              </a:rPr>
              <a:t>que 12 I et 2 LDFR.</a:t>
            </a:r>
          </a:p>
        </p:txBody>
      </p:sp>
      <p:sp>
        <p:nvSpPr>
          <p:cNvPr id="5" name="Espace réservé du numéro de diapositive 4"/>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49</a:t>
            </a:fld>
            <a:endParaRPr lang="fr-CH" dirty="0">
              <a:latin typeface="Baskerville Old Face" panose="02020602080505020303" pitchFamily="18" charset="0"/>
            </a:endParaRPr>
          </a:p>
        </p:txBody>
      </p:sp>
    </p:spTree>
    <p:extLst>
      <p:ext uri="{BB962C8B-B14F-4D97-AF65-F5344CB8AC3E}">
        <p14:creationId xmlns:p14="http://schemas.microsoft.com/office/powerpoint/2010/main" val="3659796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17310" y="1556792"/>
            <a:ext cx="10157354" cy="4470400"/>
          </a:xfrm>
        </p:spPr>
        <p:txBody>
          <a:bodyPr>
            <a:normAutofit/>
          </a:bodyPr>
          <a:lstStyle/>
          <a:p>
            <a:pPr marL="0" indent="0" algn="just">
              <a:buNone/>
            </a:pPr>
            <a:endParaRPr lang="fr-CH" sz="3200" dirty="0">
              <a:latin typeface="Baskerville Old Face" panose="02020602080505020303" pitchFamily="18" charset="0"/>
            </a:endParaRPr>
          </a:p>
          <a:p>
            <a:pPr marL="0" indent="0" algn="just">
              <a:buNone/>
            </a:pPr>
            <a:endParaRPr lang="fr-CH" sz="2800" dirty="0" smtClean="0">
              <a:latin typeface="Baskerville Old Face" panose="02020602080505020303" pitchFamily="18" charset="0"/>
            </a:endParaRPr>
          </a:p>
          <a:p>
            <a:pPr marL="0" indent="0" algn="ctr">
              <a:buNone/>
            </a:pPr>
            <a:r>
              <a:rPr lang="fr-CH" sz="4800" b="1" dirty="0" smtClean="0">
                <a:latin typeface="Baskerville Old Face" panose="02020602080505020303" pitchFamily="18" charset="0"/>
              </a:rPr>
              <a:t>II.	Liquidation du régime matrimonial</a:t>
            </a:r>
            <a:endParaRPr lang="fr-CH" sz="4800" b="1" dirty="0">
              <a:latin typeface="Baskerville Old Face" panose="02020602080505020303" pitchFamily="18" charset="0"/>
            </a:endParaRPr>
          </a:p>
        </p:txBody>
      </p:sp>
      <p:sp>
        <p:nvSpPr>
          <p:cNvPr id="2" name="Espace réservé du numéro de diapositive 1"/>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5</a:t>
            </a:fld>
            <a:endParaRPr lang="fr-CH" dirty="0">
              <a:latin typeface="Baskerville Old Face" panose="02020602080505020303" pitchFamily="18" charset="0"/>
            </a:endParaRPr>
          </a:p>
        </p:txBody>
      </p:sp>
    </p:spTree>
    <p:extLst>
      <p:ext uri="{BB962C8B-B14F-4D97-AF65-F5344CB8AC3E}">
        <p14:creationId xmlns:p14="http://schemas.microsoft.com/office/powerpoint/2010/main" val="3120353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17310" y="1556792"/>
            <a:ext cx="10157354" cy="4470400"/>
          </a:xfrm>
        </p:spPr>
        <p:txBody>
          <a:bodyPr>
            <a:normAutofit/>
          </a:bodyPr>
          <a:lstStyle/>
          <a:p>
            <a:pPr marL="0" indent="0" algn="just">
              <a:buNone/>
            </a:pPr>
            <a:endParaRPr lang="fr-CH" sz="3200" dirty="0">
              <a:latin typeface="Baskerville Old Face" panose="02020602080505020303" pitchFamily="18" charset="0"/>
            </a:endParaRPr>
          </a:p>
          <a:p>
            <a:pPr marL="0" indent="0" algn="just">
              <a:buNone/>
            </a:pPr>
            <a:endParaRPr lang="fr-CH" sz="2800" dirty="0" smtClean="0">
              <a:latin typeface="Baskerville Old Face" panose="02020602080505020303" pitchFamily="18" charset="0"/>
            </a:endParaRPr>
          </a:p>
          <a:p>
            <a:pPr marL="0" indent="0" algn="ctr">
              <a:buNone/>
            </a:pPr>
            <a:r>
              <a:rPr lang="fr-CH" sz="4800" b="1" dirty="0" smtClean="0">
                <a:latin typeface="Baskerville Old Face" panose="02020602080505020303" pitchFamily="18" charset="0"/>
              </a:rPr>
              <a:t>IV.</a:t>
            </a:r>
            <a:r>
              <a:rPr lang="fr-CH" sz="4800" b="1" dirty="0">
                <a:latin typeface="Baskerville Old Face" panose="02020602080505020303" pitchFamily="18" charset="0"/>
              </a:rPr>
              <a:t>	</a:t>
            </a:r>
            <a:r>
              <a:rPr lang="fr-CH" sz="4800" b="1" dirty="0" smtClean="0">
                <a:latin typeface="Baskerville Old Face" panose="02020602080505020303" pitchFamily="18" charset="0"/>
              </a:rPr>
              <a:t>Conclusion / Questions</a:t>
            </a:r>
            <a:endParaRPr lang="fr-CH" sz="4800" b="1" dirty="0">
              <a:latin typeface="Baskerville Old Face" panose="02020602080505020303" pitchFamily="18" charset="0"/>
            </a:endParaRPr>
          </a:p>
        </p:txBody>
      </p:sp>
      <p:sp>
        <p:nvSpPr>
          <p:cNvPr id="2" name="Espace réservé du numéro de diapositive 1"/>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50</a:t>
            </a:fld>
            <a:endParaRPr lang="fr-CH" dirty="0">
              <a:latin typeface="Baskerville Old Face" panose="02020602080505020303" pitchFamily="18" charset="0"/>
            </a:endParaRPr>
          </a:p>
        </p:txBody>
      </p:sp>
    </p:spTree>
    <p:extLst>
      <p:ext uri="{BB962C8B-B14F-4D97-AF65-F5344CB8AC3E}">
        <p14:creationId xmlns:p14="http://schemas.microsoft.com/office/powerpoint/2010/main" val="1696209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normAutofit/>
          </a:bodyPr>
          <a:lstStyle/>
          <a:p>
            <a:r>
              <a:rPr lang="en-US" sz="4400" b="1" dirty="0" smtClean="0">
                <a:latin typeface="Baskerville Old Face" panose="02020602080505020303" pitchFamily="18" charset="0"/>
              </a:rPr>
              <a:t>Merci pour </a:t>
            </a:r>
            <a:r>
              <a:rPr lang="fr-CH" sz="4400" b="1" dirty="0" smtClean="0">
                <a:latin typeface="Baskerville Old Face" panose="02020602080505020303" pitchFamily="18" charset="0"/>
              </a:rPr>
              <a:t>votre</a:t>
            </a:r>
            <a:r>
              <a:rPr lang="en-US" sz="4400" b="1" dirty="0" smtClean="0">
                <a:latin typeface="Baskerville Old Face" panose="02020602080505020303" pitchFamily="18" charset="0"/>
              </a:rPr>
              <a:t> attention.</a:t>
            </a:r>
            <a:endParaRPr lang="en-US" sz="4400" b="1" dirty="0">
              <a:latin typeface="Baskerville Old Face" panose="02020602080505020303" pitchFamily="18" charset="0"/>
            </a:endParaRPr>
          </a:p>
        </p:txBody>
      </p:sp>
    </p:spTree>
    <p:extLst>
      <p:ext uri="{BB962C8B-B14F-4D97-AF65-F5344CB8AC3E}">
        <p14:creationId xmlns:p14="http://schemas.microsoft.com/office/powerpoint/2010/main" val="3455802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	Liquidation du régime matrimonial</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	Vue d’ensemble (régime de participation aux acquêts)</a:t>
            </a:r>
            <a:endParaRPr lang="fr-CH" sz="3200" b="1" dirty="0">
              <a:latin typeface="Baskerville Old Face" panose="02020602080505020303" pitchFamily="18" charset="0"/>
            </a:endParaRPr>
          </a:p>
        </p:txBody>
      </p:sp>
      <p:sp>
        <p:nvSpPr>
          <p:cNvPr id="3" name="Espace réservé du contenu 2"/>
          <p:cNvSpPr>
            <a:spLocks noGrp="1"/>
          </p:cNvSpPr>
          <p:nvPr>
            <p:ph idx="1"/>
          </p:nvPr>
        </p:nvSpPr>
        <p:spPr/>
        <p:txBody>
          <a:bodyPr>
            <a:normAutofit/>
          </a:bodyPr>
          <a:lstStyle/>
          <a:p>
            <a:pPr marL="0" indent="0">
              <a:buNone/>
            </a:pPr>
            <a:endParaRPr lang="fr-CH" sz="2800" dirty="0" smtClean="0">
              <a:latin typeface="Baskerville Old Face" panose="02020602080505020303" pitchFamily="18" charset="0"/>
            </a:endParaRPr>
          </a:p>
          <a:p>
            <a:pPr marL="896938" indent="-896938">
              <a:buFont typeface="+mj-lt"/>
              <a:buAutoNum type="alphaUcPeriod"/>
            </a:pPr>
            <a:r>
              <a:rPr lang="fr-CH" sz="2800" dirty="0" smtClean="0">
                <a:latin typeface="Baskerville Old Face" panose="02020602080505020303" pitchFamily="18" charset="0"/>
              </a:rPr>
              <a:t>Opérations préliminaires</a:t>
            </a:r>
          </a:p>
          <a:p>
            <a:pPr marL="896938" indent="-896938">
              <a:buFont typeface="+mj-lt"/>
              <a:buAutoNum type="alphaUcPeriod"/>
            </a:pPr>
            <a:r>
              <a:rPr lang="fr-CH" sz="2800" dirty="0" smtClean="0">
                <a:latin typeface="Baskerville Old Face" panose="02020602080505020303" pitchFamily="18" charset="0"/>
              </a:rPr>
              <a:t>Dissociation des patrimoines (205/206 CC)</a:t>
            </a:r>
          </a:p>
          <a:p>
            <a:pPr marL="896938" indent="-896938">
              <a:buFont typeface="+mj-lt"/>
              <a:buAutoNum type="alphaUcPeriod"/>
            </a:pPr>
            <a:r>
              <a:rPr lang="fr-CH" sz="2800" dirty="0" smtClean="0">
                <a:latin typeface="Baskerville Old Face" panose="02020602080505020303" pitchFamily="18" charset="0"/>
              </a:rPr>
              <a:t>Reprise des biens propres (207/209 CC)</a:t>
            </a:r>
          </a:p>
          <a:p>
            <a:pPr marL="896938" indent="-896938">
              <a:buFont typeface="+mj-lt"/>
              <a:buAutoNum type="alphaUcPeriod"/>
            </a:pPr>
            <a:r>
              <a:rPr lang="fr-CH" sz="2800" dirty="0" smtClean="0">
                <a:latin typeface="Baskerville Old Face" panose="02020602080505020303" pitchFamily="18" charset="0"/>
              </a:rPr>
              <a:t>Etablissement du compte d’acquêts</a:t>
            </a:r>
          </a:p>
          <a:p>
            <a:pPr marL="896938" indent="-896938">
              <a:buFont typeface="+mj-lt"/>
              <a:buAutoNum type="alphaUcPeriod"/>
            </a:pPr>
            <a:r>
              <a:rPr lang="fr-CH" sz="2800" dirty="0" smtClean="0">
                <a:latin typeface="Baskerville Old Face" panose="02020602080505020303" pitchFamily="18" charset="0"/>
              </a:rPr>
              <a:t>Compensation des créances</a:t>
            </a:r>
            <a:endParaRPr lang="fr-CH" sz="2800" dirty="0">
              <a:latin typeface="Baskerville Old Face" panose="02020602080505020303" pitchFamily="18" charset="0"/>
            </a:endParaRPr>
          </a:p>
        </p:txBody>
      </p:sp>
      <p:sp>
        <p:nvSpPr>
          <p:cNvPr id="5" name="Espace réservé du numéro de diapositive 4"/>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6</a:t>
            </a:fld>
            <a:endParaRPr lang="fr-CH" dirty="0">
              <a:latin typeface="Baskerville Old Face" panose="02020602080505020303" pitchFamily="18" charset="0"/>
            </a:endParaRPr>
          </a:p>
        </p:txBody>
      </p:sp>
    </p:spTree>
    <p:extLst>
      <p:ext uri="{BB962C8B-B14F-4D97-AF65-F5344CB8AC3E}">
        <p14:creationId xmlns:p14="http://schemas.microsoft.com/office/powerpoint/2010/main" val="497993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	Liquidation du régime matrimonial</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A.	Opérations préliminaires</a:t>
            </a:r>
            <a:endParaRPr lang="fr-CH" sz="3200" b="1" dirty="0">
              <a:latin typeface="Baskerville Old Face" panose="02020602080505020303" pitchFamily="18" charset="0"/>
            </a:endParaRPr>
          </a:p>
        </p:txBody>
      </p:sp>
      <p:sp>
        <p:nvSpPr>
          <p:cNvPr id="3" name="Espace réservé du contenu 2"/>
          <p:cNvSpPr>
            <a:spLocks noGrp="1"/>
          </p:cNvSpPr>
          <p:nvPr>
            <p:ph idx="1"/>
          </p:nvPr>
        </p:nvSpPr>
        <p:spPr/>
        <p:txBody>
          <a:bodyPr/>
          <a:lstStyle/>
          <a:p>
            <a:pPr marL="0" indent="0">
              <a:buNone/>
            </a:pPr>
            <a:endParaRPr lang="fr-CH" dirty="0" smtClean="0">
              <a:latin typeface="Baskerville Old Face" panose="02020602080505020303" pitchFamily="18" charset="0"/>
            </a:endParaRPr>
          </a:p>
          <a:p>
            <a:pPr marL="0" indent="0" algn="just">
              <a:buNone/>
            </a:pPr>
            <a:r>
              <a:rPr lang="fr-CH" dirty="0" smtClean="0">
                <a:latin typeface="Baskerville Old Face" panose="02020602080505020303" pitchFamily="18" charset="0"/>
              </a:rPr>
              <a:t>Pour rappel, il faut distinguer deux moments:</a:t>
            </a:r>
          </a:p>
          <a:p>
            <a:pPr marL="457200" indent="-457200" algn="just">
              <a:buFont typeface="+mj-lt"/>
              <a:buAutoNum type="arabicParenR"/>
            </a:pPr>
            <a:r>
              <a:rPr lang="fr-CH" b="1" dirty="0">
                <a:latin typeface="Baskerville Old Face" panose="02020602080505020303" pitchFamily="18" charset="0"/>
              </a:rPr>
              <a:t>L</a:t>
            </a:r>
            <a:r>
              <a:rPr lang="fr-CH" b="1" dirty="0" smtClean="0">
                <a:latin typeface="Baskerville Old Face" panose="02020602080505020303" pitchFamily="18" charset="0"/>
              </a:rPr>
              <a:t>a dissolution (204 CC) : </a:t>
            </a:r>
            <a:r>
              <a:rPr lang="fr-CH" dirty="0" smtClean="0">
                <a:latin typeface="Baskerville Old Face" panose="02020602080505020303" pitchFamily="18" charset="0"/>
              </a:rPr>
              <a:t>le régime est dissous de plein droit au jour du décès de l’époux. S’ouvre alors sa succession au sens de l’art. 537 I CC.</a:t>
            </a:r>
            <a:endParaRPr lang="fr-CH" b="1" dirty="0" smtClean="0">
              <a:latin typeface="Baskerville Old Face" panose="02020602080505020303" pitchFamily="18" charset="0"/>
            </a:endParaRPr>
          </a:p>
          <a:p>
            <a:pPr marL="457200" indent="-457200" algn="just">
              <a:buFont typeface="+mj-lt"/>
              <a:buAutoNum type="arabicParenR"/>
            </a:pPr>
            <a:r>
              <a:rPr lang="fr-CH" b="1" dirty="0" smtClean="0">
                <a:latin typeface="Baskerville Old Face" panose="02020602080505020303" pitchFamily="18" charset="0"/>
              </a:rPr>
              <a:t>La liquidation (205 </a:t>
            </a:r>
            <a:r>
              <a:rPr lang="fr-CH" b="1" dirty="0" err="1" smtClean="0">
                <a:latin typeface="Baskerville Old Face" panose="02020602080505020303" pitchFamily="18" charset="0"/>
              </a:rPr>
              <a:t>ss</a:t>
            </a:r>
            <a:r>
              <a:rPr lang="fr-CH" b="1" dirty="0" smtClean="0">
                <a:latin typeface="Baskerville Old Face" panose="02020602080505020303" pitchFamily="18" charset="0"/>
              </a:rPr>
              <a:t> CC) : </a:t>
            </a:r>
            <a:r>
              <a:rPr lang="fr-CH" dirty="0" smtClean="0">
                <a:latin typeface="Baskerville Old Face" panose="02020602080505020303" pitchFamily="18" charset="0"/>
              </a:rPr>
              <a:t>opération qui permet d’établir l’état du patrimoine des époux en déterminant, d’une part, quel époux reprend quel bien et, d’autre part, si l’un des époux doit verser en plus à son conjoint un certain montant en raison des gains réalisés durant le régime.</a:t>
            </a:r>
          </a:p>
          <a:p>
            <a:endParaRPr lang="fr-CH" dirty="0">
              <a:latin typeface="Baskerville Old Face" panose="02020602080505020303" pitchFamily="18" charset="0"/>
            </a:endParaRPr>
          </a:p>
        </p:txBody>
      </p:sp>
      <p:sp>
        <p:nvSpPr>
          <p:cNvPr id="5" name="Espace réservé du numéro de diapositive 4"/>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7</a:t>
            </a:fld>
            <a:endParaRPr lang="fr-CH" dirty="0">
              <a:latin typeface="Baskerville Old Face" panose="02020602080505020303" pitchFamily="18" charset="0"/>
            </a:endParaRPr>
          </a:p>
        </p:txBody>
      </p:sp>
    </p:spTree>
    <p:extLst>
      <p:ext uri="{BB962C8B-B14F-4D97-AF65-F5344CB8AC3E}">
        <p14:creationId xmlns:p14="http://schemas.microsoft.com/office/powerpoint/2010/main" val="1882152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	Liquidation du régime matrimonial</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A.	Opérations préliminaires</a:t>
            </a:r>
            <a:endParaRPr lang="fr-CH" sz="3200" b="1" dirty="0">
              <a:latin typeface="Baskerville Old Face" panose="02020602080505020303" pitchFamily="18" charset="0"/>
            </a:endParaRPr>
          </a:p>
        </p:txBody>
      </p:sp>
      <p:sp>
        <p:nvSpPr>
          <p:cNvPr id="3" name="Espace réservé du contenu 2"/>
          <p:cNvSpPr>
            <a:spLocks noGrp="1"/>
          </p:cNvSpPr>
          <p:nvPr>
            <p:ph idx="1"/>
          </p:nvPr>
        </p:nvSpPr>
        <p:spPr/>
        <p:txBody>
          <a:bodyPr/>
          <a:lstStyle/>
          <a:p>
            <a:pPr marL="896938" indent="-896938">
              <a:buAutoNum type="romanUcPeriod"/>
            </a:pPr>
            <a:endParaRPr lang="fr-CH" dirty="0" smtClean="0">
              <a:latin typeface="Baskerville Old Face" panose="02020602080505020303" pitchFamily="18" charset="0"/>
            </a:endParaRPr>
          </a:p>
          <a:p>
            <a:pPr marL="896938" indent="-896938">
              <a:buAutoNum type="romanUcPeriod"/>
            </a:pPr>
            <a:r>
              <a:rPr lang="fr-CH" b="1" dirty="0" smtClean="0">
                <a:latin typeface="Baskerville Old Face" panose="02020602080505020303" pitchFamily="18" charset="0"/>
              </a:rPr>
              <a:t>Personnes en cause :</a:t>
            </a:r>
            <a:r>
              <a:rPr lang="fr-CH" dirty="0" smtClean="0">
                <a:latin typeface="Baskerville Old Face" panose="02020602080505020303" pitchFamily="18" charset="0"/>
              </a:rPr>
              <a:t> distinguer les membres de la famille et le RM du couple (dresser un schéma).</a:t>
            </a:r>
            <a:endParaRPr lang="fr-CH" dirty="0">
              <a:latin typeface="Baskerville Old Face" panose="02020602080505020303" pitchFamily="18" charset="0"/>
            </a:endParaRPr>
          </a:p>
          <a:p>
            <a:pPr marL="896938" indent="-896938">
              <a:buAutoNum type="romanUcPeriod"/>
            </a:pPr>
            <a:r>
              <a:rPr lang="fr-CH" b="1" dirty="0" smtClean="0">
                <a:latin typeface="Baskerville Old Face" panose="02020602080505020303" pitchFamily="18" charset="0"/>
              </a:rPr>
              <a:t>Relations juridiques préexistantes :</a:t>
            </a:r>
            <a:r>
              <a:rPr lang="fr-CH" dirty="0" smtClean="0">
                <a:latin typeface="Baskerville Old Face" panose="02020602080505020303" pitchFamily="18" charset="0"/>
              </a:rPr>
              <a:t> contrats, créances entre époux, etc. </a:t>
            </a:r>
            <a:r>
              <a:rPr lang="fr-CH" dirty="0">
                <a:latin typeface="Baskerville Old Face" panose="02020602080505020303" pitchFamily="18" charset="0"/>
              </a:rPr>
              <a:t>(</a:t>
            </a:r>
            <a:r>
              <a:rPr lang="fr-CH" dirty="0" smtClean="0">
                <a:latin typeface="Baskerville Old Face" panose="02020602080505020303" pitchFamily="18" charset="0"/>
              </a:rPr>
              <a:t>202/203 </a:t>
            </a:r>
            <a:r>
              <a:rPr lang="fr-CH" dirty="0">
                <a:latin typeface="Baskerville Old Face" panose="02020602080505020303" pitchFamily="18" charset="0"/>
              </a:rPr>
              <a:t>CC</a:t>
            </a:r>
            <a:r>
              <a:rPr lang="fr-CH" dirty="0" smtClean="0">
                <a:latin typeface="Baskerville Old Face" panose="02020602080505020303" pitchFamily="18" charset="0"/>
              </a:rPr>
              <a:t>).</a:t>
            </a:r>
            <a:endParaRPr lang="fr-CH" dirty="0">
              <a:latin typeface="Baskerville Old Face" panose="02020602080505020303" pitchFamily="18" charset="0"/>
            </a:endParaRPr>
          </a:p>
          <a:p>
            <a:pPr marL="896938" indent="-896938">
              <a:buAutoNum type="romanUcPeriod"/>
            </a:pPr>
            <a:r>
              <a:rPr lang="fr-CH" b="1" dirty="0" smtClean="0">
                <a:latin typeface="Baskerville Old Face" panose="02020602080505020303" pitchFamily="18" charset="0"/>
              </a:rPr>
              <a:t>Copropriété sur un/des bien(s) ?</a:t>
            </a:r>
            <a:r>
              <a:rPr lang="fr-CH" dirty="0" smtClean="0">
                <a:latin typeface="Baskerville Old Face" panose="02020602080505020303" pitchFamily="18" charset="0"/>
              </a:rPr>
              <a:t> Cf. 205 II et 646 </a:t>
            </a:r>
            <a:r>
              <a:rPr lang="fr-CH" dirty="0" err="1" smtClean="0">
                <a:latin typeface="Baskerville Old Face" panose="02020602080505020303" pitchFamily="18" charset="0"/>
              </a:rPr>
              <a:t>ss</a:t>
            </a:r>
            <a:r>
              <a:rPr lang="fr-CH" dirty="0" smtClean="0">
                <a:latin typeface="Baskerville Old Face" panose="02020602080505020303" pitchFamily="18" charset="0"/>
              </a:rPr>
              <a:t> CC.</a:t>
            </a:r>
          </a:p>
          <a:p>
            <a:pPr marL="0" indent="0">
              <a:buNone/>
            </a:pPr>
            <a:endParaRPr lang="fr-CH" dirty="0">
              <a:latin typeface="Baskerville Old Face" panose="02020602080505020303" pitchFamily="18" charset="0"/>
            </a:endParaRPr>
          </a:p>
          <a:p>
            <a:pPr marL="0" indent="0">
              <a:buNone/>
            </a:pPr>
            <a:r>
              <a:rPr lang="fr-CH" b="1" dirty="0" smtClean="0">
                <a:latin typeface="Baskerville Old Face" panose="02020602080505020303" pitchFamily="18" charset="0"/>
              </a:rPr>
              <a:t>NB : il s’agit ici de dresser l’état de fait avant de pouvoir opérer la liquidation.</a:t>
            </a:r>
            <a:endParaRPr lang="fr-CH" b="1" dirty="0">
              <a:latin typeface="Baskerville Old Face" panose="02020602080505020303" pitchFamily="18" charset="0"/>
            </a:endParaRPr>
          </a:p>
        </p:txBody>
      </p:sp>
      <p:sp>
        <p:nvSpPr>
          <p:cNvPr id="5" name="Espace réservé du numéro de diapositive 4"/>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8</a:t>
            </a:fld>
            <a:endParaRPr lang="fr-CH" dirty="0">
              <a:latin typeface="Baskerville Old Face" panose="02020602080505020303" pitchFamily="18" charset="0"/>
            </a:endParaRPr>
          </a:p>
        </p:txBody>
      </p:sp>
    </p:spTree>
    <p:extLst>
      <p:ext uri="{BB962C8B-B14F-4D97-AF65-F5344CB8AC3E}">
        <p14:creationId xmlns:p14="http://schemas.microsoft.com/office/powerpoint/2010/main" val="1127713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defTabSz="896938"/>
            <a:r>
              <a:rPr lang="fr-CH" sz="4800" b="1" dirty="0" smtClean="0">
                <a:latin typeface="Baskerville Old Face" panose="02020602080505020303" pitchFamily="18" charset="0"/>
              </a:rPr>
              <a:t>II.	Liquidation du régime matrimonial</a:t>
            </a:r>
            <a:br>
              <a:rPr lang="fr-CH" sz="4800" b="1" dirty="0" smtClean="0">
                <a:latin typeface="Baskerville Old Face" panose="02020602080505020303" pitchFamily="18" charset="0"/>
              </a:rPr>
            </a:br>
            <a:r>
              <a:rPr lang="fr-CH" sz="3200" b="1" dirty="0" smtClean="0">
                <a:latin typeface="Baskerville Old Face" panose="02020602080505020303" pitchFamily="18" charset="0"/>
              </a:rPr>
              <a:t>B.	Dissociation des patrimoines (205/206 CC)</a:t>
            </a:r>
            <a:endParaRPr lang="fr-CH" sz="3200" b="1" dirty="0">
              <a:latin typeface="Baskerville Old Face" panose="02020602080505020303" pitchFamily="18" charset="0"/>
            </a:endParaRPr>
          </a:p>
        </p:txBody>
      </p:sp>
      <p:sp>
        <p:nvSpPr>
          <p:cNvPr id="3" name="Espace réservé du contenu 2"/>
          <p:cNvSpPr>
            <a:spLocks noGrp="1"/>
          </p:cNvSpPr>
          <p:nvPr>
            <p:ph idx="1"/>
          </p:nvPr>
        </p:nvSpPr>
        <p:spPr/>
        <p:txBody>
          <a:bodyPr/>
          <a:lstStyle/>
          <a:p>
            <a:pPr marL="0" indent="0">
              <a:buNone/>
            </a:pPr>
            <a:endParaRPr lang="fr-CH" dirty="0" smtClean="0">
              <a:latin typeface="Baskerville Old Face" panose="02020602080505020303" pitchFamily="18" charset="0"/>
            </a:endParaRPr>
          </a:p>
          <a:p>
            <a:pPr marL="896938" indent="-896938" algn="just">
              <a:buAutoNum type="romanUcPeriod"/>
            </a:pPr>
            <a:r>
              <a:rPr lang="fr-CH" b="1" dirty="0" smtClean="0">
                <a:latin typeface="Baskerville Old Face" panose="02020602080505020303" pitchFamily="18" charset="0"/>
              </a:rPr>
              <a:t>Calcul des créances variables (206 CC) </a:t>
            </a:r>
            <a:r>
              <a:rPr lang="fr-CH" b="1" dirty="0">
                <a:latin typeface="Baskerville Old Face" panose="02020602080505020303" pitchFamily="18" charset="0"/>
              </a:rPr>
              <a:t>:</a:t>
            </a:r>
            <a:r>
              <a:rPr lang="fr-CH" dirty="0">
                <a:latin typeface="Baskerville Old Face" panose="02020602080505020303" pitchFamily="18" charset="0"/>
              </a:rPr>
              <a:t> </a:t>
            </a:r>
            <a:r>
              <a:rPr lang="fr-CH" dirty="0" smtClean="0">
                <a:latin typeface="Baskerville Old Face" panose="02020602080505020303" pitchFamily="18" charset="0"/>
              </a:rPr>
              <a:t>lorsqu’un époux contribue sans contrepartie correspondante à l’acquisition, à l’amélioration ou à la conservation de biens </a:t>
            </a:r>
            <a:r>
              <a:rPr lang="fr-CH" u="sng" dirty="0" smtClean="0">
                <a:latin typeface="Baskerville Old Face" panose="02020602080505020303" pitchFamily="18" charset="0"/>
              </a:rPr>
              <a:t>de son conjoint</a:t>
            </a:r>
            <a:r>
              <a:rPr lang="fr-CH" dirty="0" smtClean="0">
                <a:latin typeface="Baskerville Old Face" panose="02020602080505020303" pitchFamily="18" charset="0"/>
              </a:rPr>
              <a:t> qui se trouvent à la liquidation avec une plus-value, sa créance est proportionnelle à sa contribution et elle se calcule sur la valeur actuelle des biens. En cas de moins-value, il peut en tout cas réclamer le montant de ses investissements.</a:t>
            </a:r>
            <a:endParaRPr lang="fr-CH" dirty="0">
              <a:latin typeface="Baskerville Old Face" panose="02020602080505020303" pitchFamily="18" charset="0"/>
            </a:endParaRPr>
          </a:p>
          <a:p>
            <a:pPr marL="896938" indent="-896938" algn="just">
              <a:buAutoNum type="romanUcPeriod"/>
            </a:pPr>
            <a:r>
              <a:rPr lang="fr-CH" b="1" dirty="0" smtClean="0">
                <a:latin typeface="Baskerville Old Face" panose="02020602080505020303" pitchFamily="18" charset="0"/>
              </a:rPr>
              <a:t>Dresser l’inventaire du patrimoine des époux </a:t>
            </a:r>
            <a:r>
              <a:rPr lang="fr-CH" b="1" dirty="0">
                <a:latin typeface="Baskerville Old Face" panose="02020602080505020303" pitchFamily="18" charset="0"/>
              </a:rPr>
              <a:t>:</a:t>
            </a:r>
            <a:r>
              <a:rPr lang="fr-CH" dirty="0">
                <a:latin typeface="Baskerville Old Face" panose="02020602080505020303" pitchFamily="18" charset="0"/>
              </a:rPr>
              <a:t> </a:t>
            </a:r>
            <a:r>
              <a:rPr lang="fr-CH" dirty="0" smtClean="0">
                <a:latin typeface="Baskerville Old Face" panose="02020602080505020303" pitchFamily="18" charset="0"/>
              </a:rPr>
              <a:t>cet inventaire n’inclut que leurs actifs et leurs passifs sans égard à leur qualification (AQ ou BP).</a:t>
            </a:r>
            <a:endParaRPr lang="fr-CH" dirty="0">
              <a:latin typeface="Baskerville Old Face" panose="02020602080505020303" pitchFamily="18" charset="0"/>
            </a:endParaRPr>
          </a:p>
          <a:p>
            <a:pPr marL="896938" indent="-896938" algn="just">
              <a:buAutoNum type="romanUcPeriod"/>
            </a:pPr>
            <a:r>
              <a:rPr lang="fr-CH" b="1" dirty="0" smtClean="0">
                <a:latin typeface="Baskerville Old Face" panose="02020602080505020303" pitchFamily="18" charset="0"/>
              </a:rPr>
              <a:t>Eventuel schéma de conjoncture.</a:t>
            </a:r>
            <a:endParaRPr lang="fr-CH" dirty="0">
              <a:latin typeface="Baskerville Old Face" panose="02020602080505020303" pitchFamily="18" charset="0"/>
            </a:endParaRPr>
          </a:p>
          <a:p>
            <a:endParaRPr lang="fr-CH" dirty="0">
              <a:latin typeface="Baskerville Old Face" panose="02020602080505020303" pitchFamily="18" charset="0"/>
            </a:endParaRPr>
          </a:p>
        </p:txBody>
      </p:sp>
      <p:sp>
        <p:nvSpPr>
          <p:cNvPr id="5" name="Espace réservé du numéro de diapositive 4"/>
          <p:cNvSpPr>
            <a:spLocks noGrp="1"/>
          </p:cNvSpPr>
          <p:nvPr>
            <p:ph type="sldNum" sz="quarter" idx="12"/>
          </p:nvPr>
        </p:nvSpPr>
        <p:spPr/>
        <p:txBody>
          <a:bodyPr/>
          <a:lstStyle/>
          <a:p>
            <a:fld id="{DA60BA0E-20D0-4E7C-B286-26C960A6788F}" type="slidenum">
              <a:rPr lang="fr-CH" smtClean="0">
                <a:latin typeface="Baskerville Old Face" panose="02020602080505020303" pitchFamily="18" charset="0"/>
              </a:rPr>
              <a:t>9</a:t>
            </a:fld>
            <a:endParaRPr lang="fr-CH" dirty="0">
              <a:latin typeface="Baskerville Old Face" panose="02020602080505020303" pitchFamily="18" charset="0"/>
            </a:endParaRPr>
          </a:p>
        </p:txBody>
      </p:sp>
    </p:spTree>
    <p:extLst>
      <p:ext uri="{BB962C8B-B14F-4D97-AF65-F5344CB8AC3E}">
        <p14:creationId xmlns:p14="http://schemas.microsoft.com/office/powerpoint/2010/main" val="705519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Books_16x9">
  <a:themeElements>
    <a:clrScheme name="Books_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Books_16x9">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spDef>
      <a:spPr>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5000"/>
          </a:lnSpc>
          <a:defRPr/>
        </a:defPPr>
      </a:lstStyle>
    </a:txDef>
  </a:objectDefaults>
  <a:extraClrSchemeLst/>
</a:theme>
</file>

<file path=ppt/theme/theme2.xml><?xml version="1.0" encoding="utf-8"?>
<a:theme xmlns:a="http://schemas.openxmlformats.org/drawingml/2006/main" name="Office Them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Books16x9">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Books16x9">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C65BA21F-A28F-46C6-A70A-21E993F8C12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Présentation Rayons de bibliothèque bleu (grand écran)</Template>
  <TotalTime>0</TotalTime>
  <Words>3885</Words>
  <Application>Microsoft Office PowerPoint</Application>
  <PresentationFormat>Personnalisé</PresentationFormat>
  <Paragraphs>644</Paragraphs>
  <Slides>51</Slides>
  <Notes>6</Notes>
  <HiddenSlides>0</HiddenSlides>
  <MMClips>0</MMClips>
  <ScaleCrop>false</ScaleCrop>
  <HeadingPairs>
    <vt:vector size="4" baseType="variant">
      <vt:variant>
        <vt:lpstr>Thème</vt:lpstr>
      </vt:variant>
      <vt:variant>
        <vt:i4>1</vt:i4>
      </vt:variant>
      <vt:variant>
        <vt:lpstr>Titres des diapositives</vt:lpstr>
      </vt:variant>
      <vt:variant>
        <vt:i4>51</vt:i4>
      </vt:variant>
    </vt:vector>
  </HeadingPairs>
  <TitlesOfParts>
    <vt:vector size="52" baseType="lpstr">
      <vt:lpstr>Books_16x9</vt:lpstr>
      <vt:lpstr>  Comment traiter une succession?</vt:lpstr>
      <vt:lpstr>Plan</vt:lpstr>
      <vt:lpstr>I.  Introduction A. Le plan</vt:lpstr>
      <vt:lpstr>I.  Introduction B. Règle fondamentale</vt:lpstr>
      <vt:lpstr>Présentation PowerPoint</vt:lpstr>
      <vt:lpstr>II. Liquidation du régime matrimonial  Vue d’ensemble (régime de participation aux acquêts)</vt:lpstr>
      <vt:lpstr>II. Liquidation du régime matrimonial A. Opérations préliminaires</vt:lpstr>
      <vt:lpstr>II. Liquidation du régime matrimonial A. Opérations préliminaires</vt:lpstr>
      <vt:lpstr>II. Liquidation du régime matrimonial B. Dissociation des patrimoines (205/206 CC)</vt:lpstr>
      <vt:lpstr>II. Liquidation du régime matrimonial B. Dissociation des patrimoines (205/206 CC)</vt:lpstr>
      <vt:lpstr>II. Liquidation du régime matrimonial B. Dissociation des patrimoines (205/206 CC)</vt:lpstr>
      <vt:lpstr>II. Liquidation du régime matrimonial C. Reprise des biens propres (207/209 CC)</vt:lpstr>
      <vt:lpstr>II. Liquidation du régime matrimonial C. Reprise des biens propres (207/209 CC)</vt:lpstr>
      <vt:lpstr>II. Liquidation du régime matrimonial C. Reprise des biens propres (207/209 CC)</vt:lpstr>
      <vt:lpstr>II. Liquidation du régime matrimonial D. Etablissement du compte d’acquêts (210 CC)</vt:lpstr>
      <vt:lpstr>II. Liquidation du régime matrimonial D. Répartition du bénéfice (exemple)</vt:lpstr>
      <vt:lpstr>II. Liquidation du régime matrimonial D. Répartition du bénéfice de l’union conjugale (AQ)</vt:lpstr>
      <vt:lpstr>II. Liquidation du régime matrimonial D. Répartition du bénéfice (exemple)</vt:lpstr>
      <vt:lpstr>II. Liquidation du régime matrimonial E. Compensation des créances entre époux</vt:lpstr>
      <vt:lpstr>II. Liquidation du régime matrimonial E. Compensation des créances entre époux</vt:lpstr>
      <vt:lpstr>II. Liquidation du régime matrimonial E. Compensation des créances entre époux</vt:lpstr>
      <vt:lpstr>II. Liquidation du régime matrimonial E. Compensation des créances entre époux</vt:lpstr>
      <vt:lpstr>Présentation PowerPoint</vt:lpstr>
      <vt:lpstr>III. Liquidation de la succession  Vue d’ensemble</vt:lpstr>
      <vt:lpstr>III. Liquidation de la succession A. 6 principes du système des parentèles</vt:lpstr>
      <vt:lpstr>Présentation PowerPoint</vt:lpstr>
      <vt:lpstr>III. Liquidation de la succession B. Masse à partager</vt:lpstr>
      <vt:lpstr>III. Liquidation de la succession B. Masse à partager (les rapports)</vt:lpstr>
      <vt:lpstr>III. Liquidation de la succession B. Masse à partager (les rapports)</vt:lpstr>
      <vt:lpstr>III. Liquidation de la succession B. Casus (MàP)</vt:lpstr>
      <vt:lpstr>III. Liquidation de la succession B. Casus (MàP)</vt:lpstr>
      <vt:lpstr>Présentation PowerPoint</vt:lpstr>
      <vt:lpstr>III. Liquidation de la succession C. Parts héréditaires</vt:lpstr>
      <vt:lpstr>III. Liquidation de la succession D. Casus (parts)</vt:lpstr>
      <vt:lpstr>III. Liquidation de la succession D. Casus (contrôle des réserves)</vt:lpstr>
      <vt:lpstr>Présentation PowerPoint</vt:lpstr>
      <vt:lpstr>III. Liquidation de la succession D. Ordre des opérations</vt:lpstr>
      <vt:lpstr>III. Liquidation de la succession D. Biens réunissables</vt:lpstr>
      <vt:lpstr>III. Liquidation de la succession D. A se rappeler</vt:lpstr>
      <vt:lpstr>III. Liquidation de la succession D. Casus (MCR et contrôle des réserves)</vt:lpstr>
      <vt:lpstr>III. Liquidation de la succession D. Casus (contrôle des réserves)</vt:lpstr>
      <vt:lpstr>Présentation PowerPoint</vt:lpstr>
      <vt:lpstr>III. Liquidation de la succession E. Action en réduction</vt:lpstr>
      <vt:lpstr>III. Liquidation de la succession E. Ordre des opérations</vt:lpstr>
      <vt:lpstr>III. Liquidation de la succession D. Casus (réduction)</vt:lpstr>
      <vt:lpstr>III. Liquidation de la succession D. Casus (variante)</vt:lpstr>
      <vt:lpstr>Présentation PowerPoint</vt:lpstr>
      <vt:lpstr>III. Liquidation de la succession F. Partage</vt:lpstr>
      <vt:lpstr>III. Liquidation de la succession F. Partage</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2015-10-09T06:43:55Z</dcterms:created>
  <dcterms:modified xsi:type="dcterms:W3CDTF">2017-03-15T07:51:37Z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TC027879409991</vt:lpwstr>
  </property>
</Properties>
</file>