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2">
  <p:sldMasterIdLst>
    <p:sldMasterId id="2147483648" r:id="rId1"/>
  </p:sldMasterIdLst>
  <p:notesMasterIdLst>
    <p:notesMasterId r:id="rId36"/>
  </p:notesMasterIdLst>
  <p:handoutMasterIdLst>
    <p:handoutMasterId r:id="rId37"/>
  </p:handoutMasterIdLst>
  <p:sldIdLst>
    <p:sldId id="269" r:id="rId2"/>
    <p:sldId id="617" r:id="rId3"/>
    <p:sldId id="670" r:id="rId4"/>
    <p:sldId id="701" r:id="rId5"/>
    <p:sldId id="702" r:id="rId6"/>
    <p:sldId id="703" r:id="rId7"/>
    <p:sldId id="623" r:id="rId8"/>
    <p:sldId id="709" r:id="rId9"/>
    <p:sldId id="706" r:id="rId10"/>
    <p:sldId id="721" r:id="rId11"/>
    <p:sldId id="710" r:id="rId12"/>
    <p:sldId id="711" r:id="rId13"/>
    <p:sldId id="712" r:id="rId14"/>
    <p:sldId id="627" r:id="rId15"/>
    <p:sldId id="678" r:id="rId16"/>
    <p:sldId id="679" r:id="rId17"/>
    <p:sldId id="680" r:id="rId18"/>
    <p:sldId id="708" r:id="rId19"/>
    <p:sldId id="705" r:id="rId20"/>
    <p:sldId id="707" r:id="rId21"/>
    <p:sldId id="704" r:id="rId22"/>
    <p:sldId id="681" r:id="rId23"/>
    <p:sldId id="722" r:id="rId24"/>
    <p:sldId id="713" r:id="rId25"/>
    <p:sldId id="714" r:id="rId26"/>
    <p:sldId id="691" r:id="rId27"/>
    <p:sldId id="716" r:id="rId28"/>
    <p:sldId id="719" r:id="rId29"/>
    <p:sldId id="720" r:id="rId30"/>
    <p:sldId id="715" r:id="rId31"/>
    <p:sldId id="717" r:id="rId32"/>
    <p:sldId id="718" r:id="rId33"/>
    <p:sldId id="626" r:id="rId34"/>
    <p:sldId id="274" r:id="rId35"/>
  </p:sldIdLst>
  <p:sldSz cx="9144000" cy="6858000" type="screen4x3"/>
  <p:notesSz cx="6669088" cy="9926638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224" userDrawn="1">
          <p15:clr>
            <a:srgbClr val="A4A3A4"/>
          </p15:clr>
        </p15:guide>
        <p15:guide id="2" pos="2237" userDrawn="1">
          <p15:clr>
            <a:srgbClr val="A4A3A4"/>
          </p15:clr>
        </p15:guide>
        <p15:guide id="3" orient="horz" pos="3127">
          <p15:clr>
            <a:srgbClr val="A4A3A4"/>
          </p15:clr>
        </p15:guide>
        <p15:guide id="4" pos="210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ristelle Froidevaux" initials="CF" lastIdx="2" clrIdx="0"/>
  <p:cmAuthor id="2" name="Christelle Froidevaux" initials="CF [2]" lastIdx="1" clrIdx="1"/>
  <p:cmAuthor id="3" name="Christelle Froidevaux" initials="CF [3]" lastIdx="1" clrIdx="2"/>
  <p:cmAuthor id="4" name="Christelle Froidevaux" initials="CF [4]" lastIdx="1" clrIdx="3"/>
  <p:cmAuthor id="5" name="Christelle Froidevaux" initials="CF [5]" lastIdx="2" clrIdx="4"/>
  <p:cmAuthor id="6" name="Christelle Froidevaux" initials="CF [6]" lastIdx="1" clrIdx="5"/>
  <p:cmAuthor id="7" name="Christelle Froidevaux" initials="CF [7]" lastIdx="1" clrIdx="6"/>
  <p:cmAuthor id="8" name="Christelle Froidevaux" initials="CF [8]" lastIdx="1" clrIdx="7"/>
  <p:cmAuthor id="9" name="Christelle Froidevaux" initials="CF [9]" lastIdx="1" clrIdx="8"/>
  <p:cmAuthor id="10" name="Christelle Froidevaux" initials="CF [10]" lastIdx="2" clrIdx="9"/>
  <p:cmAuthor id="11" name="Christelle Froidevaux" initials="CF [11]" lastIdx="2" clrIdx="10"/>
  <p:cmAuthor id="12" name="Christelle Froidevaux" initials="CF [12]" lastIdx="1" clrIdx="11"/>
  <p:cmAuthor id="13" name="Christelle Froidevaux" initials="CF [13]" lastIdx="2" clrIdx="12"/>
  <p:cmAuthor id="14" name="Chaire CO PG" initials="BC" lastIdx="2" clrIdx="13"/>
  <p:cmAuthor id="15" name="Aurélie Gandoy" initials="AG" lastIdx="1" clrIdx="14"/>
  <p:cmAuthor id="16" name="Blaise Carron" initials="BC" lastIdx="1" clrIdx="1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C7D"/>
    <a:srgbClr val="FF0000"/>
    <a:srgbClr val="C5C5C5"/>
    <a:srgbClr val="0000FF"/>
    <a:srgbClr val="66FF33"/>
    <a:srgbClr val="E9EAF4"/>
    <a:srgbClr val="D0D8E8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075" autoAdjust="0"/>
    <p:restoredTop sz="91876" autoAdjust="0"/>
  </p:normalViewPr>
  <p:slideViewPr>
    <p:cSldViewPr>
      <p:cViewPr varScale="1">
        <p:scale>
          <a:sx n="54" d="100"/>
          <a:sy n="54" d="100"/>
        </p:scale>
        <p:origin x="-60" y="-3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6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1" d="100"/>
          <a:sy n="61" d="100"/>
        </p:scale>
        <p:origin x="-3331" y="-96"/>
      </p:cViewPr>
      <p:guideLst>
        <p:guide orient="horz" pos="3224"/>
        <p:guide orient="horz" pos="3127"/>
        <p:guide pos="2237"/>
        <p:guide pos="210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777076" y="2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AE6B0F8C-6B54-488F-B7EA-35BE540FCB73}" type="datetimeFigureOut">
              <a:rPr lang="fr-CH"/>
              <a:pPr>
                <a:defRPr/>
              </a:pPr>
              <a:t>03.05.2021</a:t>
            </a:fld>
            <a:endParaRPr lang="fr-CH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2" y="9428403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777076" y="9428403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FD59F30F-E4DE-4F88-88D7-8C23DC2996BD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88391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777076" y="2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2B5D1B9B-27FB-48EC-A1F0-2121E8800DFD}" type="datetimeFigureOut">
              <a:rPr lang="fr-CH"/>
              <a:pPr>
                <a:defRPr/>
              </a:pPr>
              <a:t>03.05.2021</a:t>
            </a:fld>
            <a:endParaRPr lang="fr-CH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709738" y="742950"/>
            <a:ext cx="3198812" cy="2400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193" tIns="45595" rIns="91193" bIns="45595" rtlCol="0" anchor="ctr"/>
          <a:lstStyle/>
          <a:p>
            <a:pPr lvl="0"/>
            <a:endParaRPr lang="fr-CH" noProof="0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66910" y="3463854"/>
            <a:ext cx="5335270" cy="5718607"/>
          </a:xfrm>
          <a:prstGeom prst="rect">
            <a:avLst/>
          </a:prstGeom>
        </p:spPr>
        <p:txBody>
          <a:bodyPr vert="horz" lIns="91193" tIns="45595" rIns="91193" bIns="45595" rtlCol="0">
            <a:normAutofit/>
          </a:bodyPr>
          <a:lstStyle/>
          <a:p>
            <a:pPr lvl="0"/>
            <a:r>
              <a:rPr lang="fr-FR" noProof="0"/>
              <a:t>Cliquez pour modifier les styles du texte du masque</a:t>
            </a:r>
          </a:p>
          <a:p>
            <a:pPr lvl="1"/>
            <a:r>
              <a:rPr lang="fr-FR" noProof="0"/>
              <a:t>Deuxième niveau</a:t>
            </a:r>
          </a:p>
          <a:p>
            <a:pPr lvl="2"/>
            <a:r>
              <a:rPr lang="fr-FR" noProof="0"/>
              <a:t>Troisième niveau</a:t>
            </a:r>
          </a:p>
          <a:p>
            <a:pPr lvl="3"/>
            <a:r>
              <a:rPr lang="fr-FR" noProof="0"/>
              <a:t>Quatrième niveau</a:t>
            </a:r>
          </a:p>
          <a:p>
            <a:pPr lvl="4"/>
            <a:r>
              <a:rPr lang="fr-FR" noProof="0"/>
              <a:t>Cinquième niveau</a:t>
            </a:r>
            <a:endParaRPr lang="fr-CH" noProof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8403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fr-CH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777076" y="9428403"/>
            <a:ext cx="2890458" cy="496650"/>
          </a:xfrm>
          <a:prstGeom prst="rect">
            <a:avLst/>
          </a:prstGeom>
        </p:spPr>
        <p:txBody>
          <a:bodyPr vert="horz" lIns="91193" tIns="45595" rIns="91193" bIns="45595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2B822F54-5F83-47E2-AFE2-D4187919FE4D}" type="slidenum">
              <a:rPr lang="fr-CH"/>
              <a:pPr>
                <a:defRPr/>
              </a:pPr>
              <a:t>‹N°›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0696902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6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6387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D7377E7-76C2-4DB3-A422-98DF7A94AE0C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9726213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10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97823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97823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12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97823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97823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2747423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9274742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9869955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4625301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462530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462530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23117218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462530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8767478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2609836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2609836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2609836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25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2609836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26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02443845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0512401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28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0512401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29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051240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 smtClean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71413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30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0512401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31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0512401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32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20512401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33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269107502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3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0834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fr-CH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01DC68A-7D48-4EF0-9177-1E8D59082889}" type="slidenum">
              <a:rPr lang="fr-CH" smtClean="0"/>
              <a:pPr>
                <a:defRPr/>
              </a:pPr>
              <a:t>34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19979009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 smtClean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4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71413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 smtClean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71413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 smtClean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6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3171413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Espace réservé des commentaires 2"/>
          <p:cNvSpPr>
            <a:spLocks noGrp="1"/>
          </p:cNvSpPr>
          <p:nvPr>
            <p:ph type="body" idx="1"/>
          </p:nvPr>
        </p:nvSpPr>
        <p:spPr bwMode="auto">
          <a:xfrm>
            <a:off x="666910" y="3426815"/>
            <a:ext cx="5335270" cy="5718607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r-CH" baseline="0" dirty="0"/>
          </a:p>
        </p:txBody>
      </p:sp>
      <p:sp>
        <p:nvSpPr>
          <p:cNvPr id="18435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3A64ACC-77F6-49B1-9B8A-A73D9F5652D3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7</a:t>
            </a:fld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4876747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8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97823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Espace réservé de l'image des diapositives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Espace réservé des commentair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pPr marL="216978" indent="-216978" eaLnBrk="1" hangingPunct="1">
              <a:lnSpc>
                <a:spcPct val="80000"/>
              </a:lnSpc>
              <a:spcBef>
                <a:spcPct val="0"/>
              </a:spcBef>
            </a:pPr>
            <a:endParaRPr lang="fr-CH" dirty="0"/>
          </a:p>
        </p:txBody>
      </p:sp>
      <p:sp>
        <p:nvSpPr>
          <p:cNvPr id="30723" name="Espace réservé du numéro de diapositive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37AB41-9F97-4A45-BE58-2AC5F7F318BB}" type="slidenum">
              <a:rPr lang="fr-CH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9</a:t>
            </a:fld>
            <a:endParaRPr lang="fr-CH"/>
          </a:p>
        </p:txBody>
      </p:sp>
    </p:spTree>
    <p:extLst>
      <p:ext uri="{BB962C8B-B14F-4D97-AF65-F5344CB8AC3E}">
        <p14:creationId xmlns:p14="http://schemas.microsoft.com/office/powerpoint/2010/main" val="29297823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6524625"/>
            <a:ext cx="9144000" cy="333375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ZoneTexte 8"/>
          <p:cNvSpPr txBox="1"/>
          <p:nvPr userDrawn="1"/>
        </p:nvSpPr>
        <p:spPr>
          <a:xfrm>
            <a:off x="179388" y="6551613"/>
            <a:ext cx="2879725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6543675" algn="l"/>
                <a:tab pos="8877300" algn="r"/>
              </a:tabLst>
              <a:defRPr/>
            </a:pPr>
            <a:r>
              <a:rPr lang="fr-CH" sz="1200" dirty="0" smtClean="0">
                <a:solidFill>
                  <a:schemeClr val="bg1"/>
                </a:solidFill>
                <a:latin typeface="Helvetica" panose="020B0604020202030204" pitchFamily="34" charset="0"/>
                <a:cs typeface="Arial" pitchFamily="34" charset="0"/>
              </a:rPr>
              <a:t>Xavier Rubli</a:t>
            </a:r>
            <a:endParaRPr lang="fr-CH" sz="1200" dirty="0">
              <a:solidFill>
                <a:schemeClr val="bg1"/>
              </a:solidFill>
              <a:latin typeface="Helvetica" panose="020B0604020202030204" pitchFamily="34" charset="0"/>
              <a:cs typeface="Arial" pitchFamily="34" charset="0"/>
            </a:endParaRPr>
          </a:p>
        </p:txBody>
      </p:sp>
      <p:sp>
        <p:nvSpPr>
          <p:cNvPr id="16" name="ZoneTexte 15"/>
          <p:cNvSpPr txBox="1"/>
          <p:nvPr userDrawn="1"/>
        </p:nvSpPr>
        <p:spPr>
          <a:xfrm>
            <a:off x="6011863" y="6540500"/>
            <a:ext cx="2881312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6543675" algn="l"/>
                <a:tab pos="8877300" algn="r"/>
              </a:tabLst>
              <a:defRPr/>
            </a:pPr>
            <a:fld id="{D9C69F80-BFCF-4450-9989-B99364B10F67}" type="slidenum">
              <a:rPr lang="fr-CH" sz="1200">
                <a:solidFill>
                  <a:schemeClr val="bg1"/>
                </a:solidFill>
                <a:latin typeface="Helvetica" panose="020B0604020202030204" pitchFamily="34" charset="0"/>
                <a:cs typeface="Arial" pitchFamily="34" charset="0"/>
              </a:rPr>
              <a:pPr algn="r" fontAlgn="auto">
                <a:spcBef>
                  <a:spcPts val="0"/>
                </a:spcBef>
                <a:spcAft>
                  <a:spcPts val="0"/>
                </a:spcAft>
                <a:tabLst>
                  <a:tab pos="447675" algn="l"/>
                  <a:tab pos="6543675" algn="l"/>
                  <a:tab pos="8877300" algn="r"/>
                </a:tabLst>
                <a:defRPr/>
              </a:pPr>
              <a:t>‹N°›</a:t>
            </a:fld>
            <a:endParaRPr lang="fr-CH" sz="1200" dirty="0">
              <a:solidFill>
                <a:schemeClr val="bg1"/>
              </a:solidFill>
              <a:latin typeface="Helvetica" panose="020B0604020202030204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 userDrawn="1"/>
        </p:nvSpPr>
        <p:spPr>
          <a:xfrm>
            <a:off x="2212975" y="6551613"/>
            <a:ext cx="4573588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tabLst>
                <a:tab pos="447675" algn="l"/>
                <a:tab pos="4219575" algn="l"/>
              </a:tabLst>
              <a:defRPr/>
            </a:pPr>
            <a:r>
              <a:rPr lang="fr-CH" sz="1200" dirty="0" smtClean="0">
                <a:solidFill>
                  <a:schemeClr val="bg1"/>
                </a:solidFill>
                <a:latin typeface="Helvetica" panose="020B0604020202030204" pitchFamily="34" charset="0"/>
                <a:cs typeface="Arial" pitchFamily="34" charset="0"/>
              </a:rPr>
              <a:t>Avocat spécialiste</a:t>
            </a:r>
            <a:r>
              <a:rPr lang="fr-CH" sz="1200" baseline="0" dirty="0" smtClean="0">
                <a:solidFill>
                  <a:schemeClr val="bg1"/>
                </a:solidFill>
                <a:latin typeface="Helvetica" panose="020B0604020202030204" pitchFamily="34" charset="0"/>
                <a:cs typeface="Arial" pitchFamily="34" charset="0"/>
              </a:rPr>
              <a:t> FSA droit du bail</a:t>
            </a:r>
            <a:endParaRPr lang="fr-CH" sz="1200" dirty="0">
              <a:solidFill>
                <a:schemeClr val="bg1"/>
              </a:solidFill>
              <a:latin typeface="Helvetica" panose="020B0604020202030204" pitchFamily="34" charset="0"/>
              <a:cs typeface="Arial" pitchFamily="34" charset="0"/>
            </a:endParaRPr>
          </a:p>
        </p:txBody>
      </p:sp>
      <p:pic>
        <p:nvPicPr>
          <p:cNvPr id="10" name="Image 9" descr="rass_logo"/>
          <p:cNvPicPr/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6632"/>
            <a:ext cx="2329180" cy="35750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mp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mailto:xrubli@r-associes.ch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 idx="4294967295"/>
          </p:nvPr>
        </p:nvSpPr>
        <p:spPr>
          <a:xfrm>
            <a:off x="323850" y="908721"/>
            <a:ext cx="6911975" cy="2160512"/>
          </a:xfrm>
          <a:prstGeom prst="rect">
            <a:avLst/>
          </a:prstGeom>
        </p:spPr>
        <p:txBody>
          <a:bodyPr anchor="ctr"/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 smtClean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bail a loyer</a:t>
            </a: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 smtClean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 smtClean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2400" b="1" cap="all" dirty="0" smtClean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Généralités et aspects pratiques</a:t>
            </a: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CH" sz="3200" b="1" cap="all" dirty="0">
                <a:latin typeface="Helvetica" panose="020B060402020203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CH" sz="3200" b="1" cap="all" dirty="0">
              <a:latin typeface="Helvetica" panose="020B0604020202030204" pitchFamily="34" charset="0"/>
              <a:cs typeface="Arial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323849" y="3140769"/>
            <a:ext cx="8820151" cy="2880519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fr-CH" sz="2000" dirty="0" smtClean="0">
                <a:solidFill>
                  <a:schemeClr val="bg1">
                    <a:lumMod val="50000"/>
                  </a:schemeClr>
                </a:solidFill>
                <a:latin typeface="Helvetica" panose="020B0604020202030204" pitchFamily="34" charset="0"/>
                <a:cs typeface="Verdana"/>
              </a:rPr>
              <a:t>OAV, Conférence du stage</a:t>
            </a:r>
            <a:endParaRPr lang="fr-CH" sz="2000" dirty="0">
              <a:solidFill>
                <a:schemeClr val="bg1">
                  <a:lumMod val="50000"/>
                </a:schemeClr>
              </a:solidFill>
              <a:latin typeface="Helvetica" panose="020B0604020202030204" pitchFamily="34" charset="0"/>
              <a:cs typeface="Verdana"/>
            </a:endParaRPr>
          </a:p>
          <a:p>
            <a:pPr marL="0" indent="0">
              <a:buNone/>
            </a:pPr>
            <a:r>
              <a:rPr lang="fr-CH" sz="2000" dirty="0" smtClean="0">
                <a:solidFill>
                  <a:schemeClr val="bg1">
                    <a:lumMod val="50000"/>
                  </a:schemeClr>
                </a:solidFill>
                <a:latin typeface="Helvetica" panose="020B0604020202030204" pitchFamily="34" charset="0"/>
                <a:cs typeface="Verdana"/>
              </a:rPr>
              <a:t>Visioconférence le 3 mai 2021</a:t>
            </a:r>
          </a:p>
          <a:p>
            <a:pPr marL="0" indent="0">
              <a:buNone/>
            </a:pPr>
            <a:r>
              <a:rPr lang="fr-CH" sz="2000" dirty="0" smtClean="0">
                <a:solidFill>
                  <a:schemeClr val="bg1">
                    <a:lumMod val="50000"/>
                  </a:schemeClr>
                </a:solidFill>
                <a:latin typeface="Helvetica" panose="020B0604020202030204" pitchFamily="34" charset="0"/>
                <a:cs typeface="Verdana"/>
              </a:rPr>
              <a:t>Lausanne</a:t>
            </a:r>
          </a:p>
          <a:p>
            <a:pPr marL="0" indent="0">
              <a:buNone/>
            </a:pPr>
            <a:endParaRPr lang="fr-CH" sz="1800" dirty="0">
              <a:solidFill>
                <a:schemeClr val="bg1">
                  <a:lumMod val="50000"/>
                </a:schemeClr>
              </a:solidFill>
              <a:latin typeface="Helvetica" panose="020B0604020202030204" pitchFamily="34" charset="0"/>
              <a:cs typeface="Arial" pitchFamily="34" charset="0"/>
            </a:endParaRPr>
          </a:p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FR" sz="2000" dirty="0" smtClean="0">
                <a:latin typeface="Helvetica" panose="020B0604020202030204" pitchFamily="34" charset="0"/>
                <a:cs typeface="Verdana"/>
              </a:rPr>
              <a:t>Xavier Rubli, avocat, spécialiste FSA droit du bail</a:t>
            </a:r>
            <a:endParaRPr lang="fr-FR" sz="2000" dirty="0">
              <a:latin typeface="Helvetica" panose="020B0604020202030204" pitchFamily="34" charset="0"/>
              <a:cs typeface="Verdana"/>
            </a:endParaRPr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92825"/>
            <a:ext cx="9144000" cy="73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0" y="6173788"/>
            <a:ext cx="9144000" cy="684212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fr-CH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b. Le contrat de bail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xmlns="" id="{DB89B7E9-EB14-D94B-9E10-7FB61E9071BF}"/>
              </a:ext>
            </a:extLst>
          </p:cNvPr>
          <p:cNvSpPr txBox="1">
            <a:spLocks/>
          </p:cNvSpPr>
          <p:nvPr/>
        </p:nvSpPr>
        <p:spPr bwMode="auto">
          <a:xfrm>
            <a:off x="323528" y="1125538"/>
            <a:ext cx="8712968" cy="30777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95536" y="1279426"/>
            <a:ext cx="712879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Art. 253 CO</a:t>
            </a:r>
          </a:p>
          <a:p>
            <a:endParaRPr lang="fr-CH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 bail à loyer est un contrat par lequel le bailleur s’oblige à </a:t>
            </a:r>
            <a:r>
              <a:rPr lang="fr-CH" sz="2400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céder l’usage</a:t>
            </a: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d’une chose au locataire moyennant un </a:t>
            </a:r>
            <a:r>
              <a:rPr lang="fr-CH" sz="2400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loyer</a:t>
            </a: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endParaRPr lang="fr-CH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Prestations essentielles du bail:</a:t>
            </a:r>
          </a:p>
          <a:p>
            <a:endParaRPr lang="fr-CH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Cession de l’usage</a:t>
            </a:r>
          </a:p>
          <a:p>
            <a:pPr marL="342900" indent="-342900">
              <a:buFontTx/>
              <a:buChar char="-"/>
            </a:pP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 paiement d’un loyer</a:t>
            </a:r>
            <a:endParaRPr lang="fr-CH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9146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b. Le contrat de bail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xmlns="" id="{DB89B7E9-EB14-D94B-9E10-7FB61E9071BF}"/>
              </a:ext>
            </a:extLst>
          </p:cNvPr>
          <p:cNvSpPr txBox="1">
            <a:spLocks/>
          </p:cNvSpPr>
          <p:nvPr/>
        </p:nvSpPr>
        <p:spPr bwMode="auto">
          <a:xfrm>
            <a:off x="323528" y="1125538"/>
            <a:ext cx="8712968" cy="30777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5" name="Image 4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949681"/>
            <a:ext cx="7992566" cy="5287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2698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b. Le contrat de bail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xmlns="" id="{DB89B7E9-EB14-D94B-9E10-7FB61E9071BF}"/>
              </a:ext>
            </a:extLst>
          </p:cNvPr>
          <p:cNvSpPr txBox="1">
            <a:spLocks/>
          </p:cNvSpPr>
          <p:nvPr/>
        </p:nvSpPr>
        <p:spPr bwMode="auto">
          <a:xfrm>
            <a:off x="323528" y="1125538"/>
            <a:ext cx="8712968" cy="30777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Image 1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1052192"/>
            <a:ext cx="7848550" cy="5401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563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b. Le contrat de bail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xmlns="" id="{DB89B7E9-EB14-D94B-9E10-7FB61E9071BF}"/>
              </a:ext>
            </a:extLst>
          </p:cNvPr>
          <p:cNvSpPr txBox="1">
            <a:spLocks/>
          </p:cNvSpPr>
          <p:nvPr/>
        </p:nvSpPr>
        <p:spPr bwMode="auto">
          <a:xfrm>
            <a:off x="323528" y="1125538"/>
            <a:ext cx="8712968" cy="307777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2" name="Image 1" descr="Capture d’éc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1125538"/>
            <a:ext cx="7920879" cy="5255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249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c. Les parties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196752"/>
            <a:ext cx="8424614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 bailleur/la bailleresse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 locataire/la locataire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Bail commun</a:t>
            </a: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        </a:t>
            </a:r>
          </a:p>
          <a:p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un.e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colocataire n’est pas forcément le/la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co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-titulaire du bail  	mais souvent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un.e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sous-locataire</a:t>
            </a: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 smtClean="0"/>
          </a:p>
        </p:txBody>
      </p:sp>
      <p:pic>
        <p:nvPicPr>
          <p:cNvPr id="12" name="Image 11" descr="Attention 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557413"/>
            <a:ext cx="653627" cy="5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33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30340" y="980728"/>
            <a:ext cx="8820150" cy="7922169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8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Droit d’utiliser la chose (pas de droit de propriété)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8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Ex. d’usage: habitation, commerce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800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Usage soigneux des locaux et égards envers les voisins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800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Usage normal</a:t>
            </a:r>
          </a:p>
          <a:p>
            <a:pPr eaLnBrk="1" hangingPunct="1">
              <a:tabLst>
                <a:tab pos="7981950" algn="r"/>
              </a:tabLst>
            </a:pPr>
            <a:endParaRPr lang="fr-CH" sz="18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1800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Ex. droit d’héberger ses proches et des animaux domestiques, de regarder la télévision et d’écouter la radio à un volume normal, de fumer</a:t>
            </a: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(?)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8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Objet de la location (chose louée)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Ex. l’appartement de 3.5 pièces au 3</a:t>
            </a:r>
            <a:r>
              <a:rPr lang="fr-CH" sz="1800" baseline="30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e</a:t>
            </a: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 étage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8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r>
              <a:rPr lang="fr-CH" sz="18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Usage des locaux s’étend à ses accessoires: cave, grenier, locaux communs de l’immeuble (buanderie, escalier, ascenseur…)</a:t>
            </a:r>
            <a:endParaRPr lang="fr-CH" sz="18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eaLnBrk="1" hangingPunct="1"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d. La cession de l’usage et l’objet du bail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481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e. La durée du bail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125538"/>
            <a:ext cx="8424614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CH" sz="2400" dirty="0" smtClean="0">
              <a:latin typeface="Helvetica" panose="020B0604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b="1" dirty="0" smtClean="0">
                <a:latin typeface="Helvetica" panose="020B0604020202030204" pitchFamily="34" charset="0"/>
              </a:rPr>
              <a:t>Le bail est un contrat de durée</a:t>
            </a:r>
          </a:p>
          <a:p>
            <a:endParaRPr lang="fr-CH" sz="2400" dirty="0" smtClean="0">
              <a:latin typeface="Helvetica" panose="020B0604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dirty="0" smtClean="0">
                <a:latin typeface="Helvetica" panose="020B0604020202030204" pitchFamily="34" charset="0"/>
              </a:rPr>
              <a:t>Bail à durée déterminée ou à terme fixe (CDD) </a:t>
            </a:r>
            <a:r>
              <a:rPr lang="fr-CH" sz="24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 le bail prend fin sans congé</a:t>
            </a:r>
          </a:p>
          <a:p>
            <a:endParaRPr lang="fr-CH" sz="2400" dirty="0" smtClean="0">
              <a:latin typeface="Helvetica" panose="020B060402020203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Bail à durée indéterminée (CDI)  le bail prend fin moyennant la notification d’un congé</a:t>
            </a:r>
          </a:p>
          <a:p>
            <a:endParaRPr lang="fr-CH" sz="2400" dirty="0" smtClean="0">
              <a:latin typeface="Helvetica" panose="020B0604020202030204" pitchFamily="34" charset="0"/>
              <a:sym typeface="Wingdings" panose="05000000000000000000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400" b="1" dirty="0" smtClean="0">
                <a:latin typeface="Helvetica" panose="020B0604020202030204" pitchFamily="34" charset="0"/>
                <a:sym typeface="Wingdings" panose="05000000000000000000" pitchFamily="2" charset="2"/>
              </a:rPr>
              <a:t>Requalification</a:t>
            </a:r>
            <a:r>
              <a:rPr lang="fr-CH" sz="24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 d’un CDD en CDI?</a:t>
            </a:r>
            <a:endParaRPr lang="fr-CH" sz="2400" dirty="0" smtClean="0">
              <a:latin typeface="Helvetica" panose="020B0604020202030204" pitchFamily="34" charset="0"/>
            </a:endParaRPr>
          </a:p>
          <a:p>
            <a:endParaRPr lang="fr-CH" sz="2000" dirty="0" smtClean="0">
              <a:latin typeface="Helvetica" panose="020B0604020202030204" pitchFamily="34" charset="0"/>
            </a:endParaRPr>
          </a:p>
          <a:p>
            <a:endParaRPr lang="fr-CH" dirty="0" smtClean="0"/>
          </a:p>
          <a:p>
            <a:endParaRPr lang="fr-CH" dirty="0"/>
          </a:p>
          <a:p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355348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f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Le loyer et les frais accessoires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125538"/>
            <a:ext cx="8424614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 smtClean="0">
              <a:latin typeface="Helvetica" panose="020B0604020202030204" pitchFamily="34" charset="0"/>
            </a:endParaRPr>
          </a:p>
          <a:p>
            <a:r>
              <a:rPr lang="fr-CH" sz="2000" dirty="0" smtClean="0">
                <a:latin typeface="Helvetica" panose="020B0604020202030204" pitchFamily="34" charset="0"/>
              </a:rPr>
              <a:t>          Sans paiement du loyer, il n’y a pas de bail </a:t>
            </a:r>
            <a:r>
              <a:rPr lang="fr-CH" sz="20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 pas de bail gratuit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30204" pitchFamily="34" charset="0"/>
                <a:sym typeface="Wingdings" panose="05000000000000000000" pitchFamily="2" charset="2"/>
              </a:rPr>
              <a:t>Le loyer</a:t>
            </a:r>
            <a:r>
              <a:rPr lang="fr-CH" sz="20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 = rémunération due par le locataire pour la cession de l’usage de la chose et son entretien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Le loyer doit être payé que le locataire utilise ou </a:t>
            </a:r>
            <a:r>
              <a:rPr lang="fr-CH" sz="20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non </a:t>
            </a:r>
            <a:r>
              <a:rPr lang="fr-CH" sz="20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la chose</a:t>
            </a:r>
          </a:p>
          <a:p>
            <a:endParaRPr lang="fr-CH" sz="2000" dirty="0" smtClean="0">
              <a:latin typeface="Helvetica" panose="020B0604020202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>
                <a:latin typeface="Helvetica" panose="020B0604020202030204" pitchFamily="34" charset="0"/>
                <a:sym typeface="Wingdings" panose="05000000000000000000" pitchFamily="2" charset="2"/>
              </a:rPr>
              <a:t>D</a:t>
            </a:r>
            <a:r>
              <a:rPr lang="fr-CH" sz="20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ate du paiement: 257c CO: à la fin de chaque mois, mais au plus tard à la fin du bail; en pratique: par mois d’avance (voir RULV)</a:t>
            </a:r>
          </a:p>
          <a:p>
            <a:pPr lvl="1"/>
            <a:endParaRPr lang="fr-CH" sz="2000" dirty="0" smtClean="0">
              <a:latin typeface="Helvetica" panose="020B0604020202030204" pitchFamily="34" charset="0"/>
              <a:sym typeface="Wingdings" panose="05000000000000000000" pitchFamily="2" charset="2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>
                <a:latin typeface="Helvetica" panose="020B0604020202030204" pitchFamily="34" charset="0"/>
                <a:sym typeface="Wingdings" panose="05000000000000000000" pitchFamily="2" charset="2"/>
              </a:rPr>
              <a:t>R</a:t>
            </a:r>
            <a:r>
              <a:rPr lang="fr-CH" sz="2000" dirty="0" smtClean="0">
                <a:latin typeface="Helvetica" panose="020B0604020202030204" pitchFamily="34" charset="0"/>
                <a:sym typeface="Wingdings" panose="05000000000000000000" pitchFamily="2" charset="2"/>
              </a:rPr>
              <a:t>etard, non paiement?  locataire en demeure, résiliation extraordinaire possible</a:t>
            </a:r>
            <a:endParaRPr lang="fr-CH" sz="2000" dirty="0" smtClean="0">
              <a:latin typeface="Helvetica" panose="020B0604020202030204" pitchFamily="34" charset="0"/>
            </a:endParaRPr>
          </a:p>
          <a:p>
            <a:endParaRPr lang="fr-CH" sz="2000" dirty="0" smtClean="0">
              <a:latin typeface="Helvetica" panose="020B0604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  <p:pic>
        <p:nvPicPr>
          <p:cNvPr id="9" name="Image 8" descr="Attention 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653627" cy="5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6065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f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Le loyer et les frais accessoires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125538"/>
            <a:ext cx="8424614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fr-CH" sz="2000" dirty="0" smtClean="0">
              <a:latin typeface="Helvetica" panose="020B0604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30204" pitchFamily="34" charset="0"/>
              </a:rPr>
              <a:t>Loyers libres vs loyers contrôlés</a:t>
            </a:r>
          </a:p>
          <a:p>
            <a:endParaRPr lang="fr-CH" sz="2000" dirty="0" smtClean="0">
              <a:latin typeface="Helvetica" panose="020B0604020202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30204" pitchFamily="34" charset="0"/>
              </a:rPr>
              <a:t>La contestation du loyer abusif</a:t>
            </a:r>
            <a:r>
              <a:rPr lang="fr-CH" sz="2000" dirty="0" smtClean="0">
                <a:latin typeface="Helvetica" panose="020B0604020202030204" pitchFamily="34" charset="0"/>
              </a:rPr>
              <a:t>: loyer abusif lorsqu’il permet au bailleur d’obtenir un rendement excessif de la chose louée</a:t>
            </a:r>
          </a:p>
          <a:p>
            <a:endParaRPr lang="fr-CH" sz="2000" dirty="0">
              <a:latin typeface="Helvetica" panose="020B0604020202030204" pitchFamily="34" charset="0"/>
            </a:endParaRPr>
          </a:p>
          <a:p>
            <a:r>
              <a:rPr lang="fr-CH" sz="2000" dirty="0">
                <a:latin typeface="Helvetica" panose="020B0604020202030204" pitchFamily="34" charset="0"/>
              </a:rPr>
              <a:t> </a:t>
            </a:r>
            <a:r>
              <a:rPr lang="fr-CH" sz="2000" dirty="0" smtClean="0">
                <a:latin typeface="Helvetica" panose="020B0604020202030204" pitchFamily="34" charset="0"/>
              </a:rPr>
              <a:t>    Critères fondés sur les coûts ou sur le marché</a:t>
            </a: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Frais accessoires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(frais en rapport avec l’utilisation de la chose)</a:t>
            </a: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Les classiques: chauffage, eau chaude</a:t>
            </a:r>
          </a:p>
          <a:p>
            <a:pPr lvl="1"/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Conciergerie, électricité des communs, maintenance des ascenseurs, entretien du jardin commun, etc.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Paiement par acompte avec décompte annuel ou forfait</a:t>
            </a:r>
          </a:p>
          <a:p>
            <a:endParaRPr lang="fr-CH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416230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g.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Les formules officielles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125538"/>
            <a:ext cx="842461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 congé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Obligatoire dans toute la Suisse</a:t>
            </a:r>
          </a:p>
          <a:p>
            <a:pPr lvl="1"/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 majoration de loyer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Obligatoire dans toute la Suisse</a:t>
            </a:r>
          </a:p>
          <a:p>
            <a:pPr lvl="1"/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cas d’autre modification unilatérale du bail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Obligatoire dans toute la Suisse </a:t>
            </a:r>
          </a:p>
          <a:p>
            <a:pPr lvl="1"/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 </a:t>
            </a:r>
            <a:r>
              <a:rPr lang="fr-CH" sz="2000" b="1" dirty="0">
                <a:latin typeface="Helvetica" panose="020B0604020202020204" pitchFamily="34" charset="0"/>
                <a:cs typeface="Helvetica" panose="020B0604020202020204" pitchFamily="34" charset="0"/>
              </a:rPr>
              <a:t>fixation du loyer </a:t>
            </a: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initial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Obligatoire dans certains cantons pour les baux d’habitation (Genève, 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Fribourg,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Neuchâtel, Nidwald, 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Vaud,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Zurich et Zoug)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 pas utilisées? </a:t>
            </a:r>
            <a:r>
              <a:rPr lang="fr-CH" sz="2000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Nullité</a:t>
            </a:r>
            <a:endParaRPr lang="fr-CH" sz="2000" u="sng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39731998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850" y="1034217"/>
            <a:ext cx="8820150" cy="393954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Introduction</a:t>
            </a:r>
            <a:r>
              <a:rPr lang="fr-CH" sz="2000" b="1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CH" sz="2000" b="1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</a:b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Généralités</a:t>
            </a: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Contestation du loyer abusif et défauts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III.         Résiliations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Conclusion</a:t>
            </a: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A888B3B7-906C-3547-B0D8-6BB0E7C5C674}"/>
              </a:ext>
            </a:extLst>
          </p:cNvPr>
          <p:cNvSpPr txBox="1">
            <a:spLocks/>
          </p:cNvSpPr>
          <p:nvPr/>
        </p:nvSpPr>
        <p:spPr>
          <a:xfrm>
            <a:off x="323850" y="344463"/>
            <a:ext cx="7272338" cy="276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Aft>
                <a:spcPts val="0"/>
              </a:spcAft>
              <a:tabLst>
                <a:tab pos="8162925" algn="l"/>
              </a:tabLst>
              <a:defRPr/>
            </a:pPr>
            <a:r>
              <a:rPr lang="fr-CH" b="1" cap="all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ea typeface="+mj-ea"/>
                <a:cs typeface="Arial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4045874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h.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Procédure et autorités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528" y="1125538"/>
            <a:ext cx="8424614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30204" pitchFamily="34" charset="0"/>
              </a:rPr>
              <a:t>Procédures</a:t>
            </a:r>
            <a:endParaRPr lang="fr-CH" sz="2000" b="1" dirty="0" smtClean="0">
              <a:latin typeface="Helvetica" panose="020B0604020202030204" pitchFamily="34" charset="0"/>
            </a:endParaRPr>
          </a:p>
          <a:p>
            <a:endParaRPr lang="fr-CH" sz="2000" b="1" dirty="0" smtClean="0">
              <a:latin typeface="Helvetica" panose="020B06040202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30204" pitchFamily="34" charset="0"/>
              </a:rPr>
              <a:t>ordinaire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30204" pitchFamily="34" charset="0"/>
              </a:rPr>
              <a:t>simplifiée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>
                <a:latin typeface="Helvetica" panose="020B0604020202030204" pitchFamily="34" charset="0"/>
              </a:rPr>
              <a:t>s</a:t>
            </a:r>
            <a:r>
              <a:rPr lang="fr-CH" sz="2000" dirty="0" smtClean="0">
                <a:latin typeface="Helvetica" panose="020B0604020202030204" pitchFamily="34" charset="0"/>
              </a:rPr>
              <a:t>ommaire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CH" sz="2000" dirty="0" smtClean="0">
              <a:latin typeface="Helvetica" panose="020B060402020203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b="1" dirty="0" smtClean="0">
                <a:latin typeface="Helvetica" panose="020B0604020202030204" pitchFamily="34" charset="0"/>
              </a:rPr>
              <a:t>Autorités</a:t>
            </a:r>
          </a:p>
          <a:p>
            <a:endParaRPr lang="fr-CH" sz="2000" dirty="0" smtClean="0">
              <a:latin typeface="Helvetica" panose="020B0604020202030204" pitchFamily="34" charset="0"/>
            </a:endParaRP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30204" pitchFamily="34" charset="0"/>
              </a:rPr>
              <a:t>Commission de conciliation en matière de baux à loyer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30204" pitchFamily="34" charset="0"/>
              </a:rPr>
              <a:t>Tribunal des baux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30204" pitchFamily="34" charset="0"/>
              </a:rPr>
              <a:t>Juge de paix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CH" sz="2000" dirty="0">
                <a:latin typeface="Helvetica" panose="020B0604020202030204" pitchFamily="34" charset="0"/>
              </a:rPr>
              <a:t>Expulsion si résiliation </a:t>
            </a:r>
            <a:r>
              <a:rPr lang="fr-CH" sz="2000" dirty="0"/>
              <a:t>faute de paiement du loyer </a:t>
            </a:r>
            <a:endParaRPr lang="fr-CH" sz="2000" dirty="0">
              <a:latin typeface="Helvetica" panose="020B0604020202030204" pitchFamily="34" charset="0"/>
            </a:endParaRP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30204" pitchFamily="34" charset="0"/>
              </a:rPr>
              <a:t>Exécution forcée (sauf si exécution directe)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CH" sz="2000" dirty="0" smtClean="0">
              <a:latin typeface="Helvetica" panose="020B0604020202030204" pitchFamily="34" charset="0"/>
            </a:endParaRPr>
          </a:p>
          <a:p>
            <a:r>
              <a:rPr lang="fr-CH" sz="2000" dirty="0" smtClean="0">
                <a:latin typeface="Helvetica" panose="020B0604020202030204" pitchFamily="34" charset="0"/>
              </a:rPr>
              <a:t>.</a:t>
            </a:r>
            <a:endParaRPr lang="fr-CH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778193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850" y="1268760"/>
            <a:ext cx="8820150" cy="43735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Introduction</a:t>
            </a: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eaLnBrk="1" hangingPunct="1"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      Généralités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eaLnBrk="1" hangingPunct="1">
              <a:buAutoNum type="romanUcPeriod" startAt="2"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       Contestation du loyer abusif et défauts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Généralités</a:t>
            </a: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Cas 1</a:t>
            </a: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Cas 2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 smtClean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III.          Résiliations</a:t>
            </a: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endParaRPr lang="fr-CH" sz="2000" b="1" dirty="0" smtClean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Conclusion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23850" y="344463"/>
            <a:ext cx="7272338" cy="276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Aft>
                <a:spcPts val="0"/>
              </a:spcAft>
              <a:tabLst>
                <a:tab pos="8162925" algn="l"/>
              </a:tabLst>
              <a:defRPr/>
            </a:pPr>
            <a:r>
              <a:rPr lang="fr-CH" b="1" cap="all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ea typeface="+mj-ea"/>
                <a:cs typeface="Arial" pitchFamily="34" charset="0"/>
              </a:rPr>
              <a:t>PLAN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465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837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II.  CONTESTATION DU LOYER ABUSIF ET DEFAUTS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a.  Généralités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850" y="1268760"/>
            <a:ext cx="741650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UcParenR"/>
            </a:pPr>
            <a:r>
              <a:rPr lang="fr-CH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Contestation loyer abusif</a:t>
            </a:r>
          </a:p>
          <a:p>
            <a:endParaRPr lang="fr-CH" sz="24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 le locataire estime que son loyer est abusif il a trois possibilités:</a:t>
            </a:r>
          </a:p>
          <a:p>
            <a:endParaRPr lang="fr-CH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Contester le </a:t>
            </a:r>
            <a:r>
              <a:rPr lang="fr-CH" sz="2400" dirty="0">
                <a:latin typeface="Helvetica" panose="020B0604020202020204" pitchFamily="34" charset="0"/>
                <a:cs typeface="Helvetica" panose="020B0604020202020204" pitchFamily="34" charset="0"/>
              </a:rPr>
              <a:t>loyer </a:t>
            </a: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initial  ou demander la fixation judiciaire du loyer initial nul</a:t>
            </a:r>
          </a:p>
          <a:p>
            <a:endParaRPr lang="fr-CH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Demander une baisse de loyer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4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4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S’opposer à une hausse de loyer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9735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837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II.  CONTESTATION DU LOYER ABUSIF ET DEFAUTS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a.  Généralités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850" y="1268760"/>
            <a:ext cx="741650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4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B) Défauts de la chose louée</a:t>
            </a:r>
          </a:p>
          <a:p>
            <a:endParaRPr lang="fr-CH" sz="24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Art. 256 al. 1 CO: Le bailleur est tenu de délivrer la chose à la date convenue, </a:t>
            </a:r>
            <a:r>
              <a:rPr lang="fr-CH" sz="2200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dans un état approprié à l’usage pour lequel elle a été louée, et de l’entretenir dans cet état</a:t>
            </a:r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r>
              <a:rPr lang="fr-CH" sz="2200" dirty="0">
                <a:latin typeface="Helvetica" panose="020B0604020202020204" pitchFamily="34" charset="0"/>
                <a:cs typeface="Helvetica" panose="020B0604020202020204" pitchFamily="34" charset="0"/>
              </a:rPr>
              <a:t/>
            </a:r>
            <a:br>
              <a:rPr lang="fr-CH" sz="2200" dirty="0">
                <a:latin typeface="Helvetica" panose="020B0604020202020204" pitchFamily="34" charset="0"/>
                <a:cs typeface="Helvetica" panose="020B0604020202020204" pitchFamily="34" charset="0"/>
              </a:rPr>
            </a:br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Défaut = tout ce qui s’écarte de cet état approprié</a:t>
            </a:r>
          </a:p>
          <a:p>
            <a:endParaRPr lang="fr-CH" sz="2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Droits du locataire: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Remise en état de la chose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Réduction ou suppression du loyer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Dommages-intérêts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Résiliation anticipée du bail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2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Consignation du loyer</a:t>
            </a:r>
            <a:endParaRPr lang="fr-CH" sz="22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b="1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399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568952" cy="837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II.  CONTESTATION DU LOYER ABUSIF </a:t>
            </a: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ET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DEFAUTS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b.  Cas 1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23850" y="1340768"/>
            <a:ext cx="8064574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La bailleresse </a:t>
            </a:r>
            <a:r>
              <a:rPr lang="fr-CH" sz="2000" dirty="0" err="1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Swissdeath</a:t>
            </a:r>
            <a:r>
              <a:rPr lang="fr-CH" sz="2000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 SA est propriétaire depuis 2007 d’un bâtiment construit en </a:t>
            </a: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1968. </a:t>
            </a:r>
            <a:r>
              <a:rPr lang="fr-CH" sz="2000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Depuis la construction, l’immeuble n’a été que peu entretenu. En 2018, des travaux dits de «rénovation» sont entrepris. Au programme: réfection des </a:t>
            </a: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façades; remplacements </a:t>
            </a:r>
            <a:r>
              <a:rPr lang="fr-CH" sz="2000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des </a:t>
            </a: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colonnes </a:t>
            </a:r>
            <a:r>
              <a:rPr lang="fr-CH" sz="2000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de </a:t>
            </a: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chutes, des fenêtres, de la chaudière; mise aux normes des portes </a:t>
            </a: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palières; création de balcons</a:t>
            </a: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; réfection des salles de bains et des cuisines.</a:t>
            </a:r>
            <a:b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</a:b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</a:b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Après deux ans de travaux, les locataires se voit notifier une hausse de 30% à 50% de leur loyer et généreusement offrir un mois de loyer gratuit pour les nuisances subies.</a:t>
            </a:r>
          </a:p>
          <a:p>
            <a:pPr algn="just"/>
            <a:endParaRPr lang="fr-CH" sz="20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Peu enthousiastes, les locataires s’interrogent sur leurs droits…</a:t>
            </a:r>
          </a:p>
          <a:p>
            <a:pPr algn="just"/>
            <a:endParaRPr lang="fr-CH" sz="20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algn="just"/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Quid si </a:t>
            </a:r>
            <a:r>
              <a:rPr lang="fr-CH" sz="2000" dirty="0" err="1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Swissdeath</a:t>
            </a:r>
            <a:r>
              <a:rPr lang="fr-CH" sz="2000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 SA était propriétaire depuis 1968?</a:t>
            </a:r>
            <a:endParaRPr lang="fr-CH" sz="2000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1851088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568952" cy="83715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II.  CONTESTATION DU LOYER </a:t>
            </a: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ABUSIF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ET DEFAUTS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c.  Cas 2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850" y="1268760"/>
            <a:ext cx="7848550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Fabien H. est propriétaire d’un immeuble de 6 logements dans un quartier chic de Lausanne. 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Depuis 2013, MM. Blake et Mortimer sont locataires d’un des appartements de 2.5 pièces (39 m2) qu’ils louent Fr. 1500.- (loyer net) par mois. Leur bailleur ayant refusé de repeindre leur chambre couverte de moisissures - il estimait qu’«un peu d’humidité n’a jamais tué personne» -, les locataires consultent une association de défense des locataires; celle-ci les informe, en passant, qu’une formule officielle aurait dû leur être remise lors de la conclusion de leur bail…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Blake et Mortimer se demandent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s’ils n’auraient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pas payé un loyer trop élevé depuis 8 ans et ce qu’ils peuvent faire…</a:t>
            </a: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602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2863" y="991322"/>
            <a:ext cx="8820150" cy="426270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Introduction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Généralités</a:t>
            </a:r>
            <a:b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</a:br>
            <a:endParaRPr lang="fr-CH" sz="2000" b="1" dirty="0" smtClean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Contestation du loyer abusif et défauts</a:t>
            </a:r>
            <a:b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</a:b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514350" indent="-514350" eaLnBrk="1" hangingPunct="1">
              <a:buAutoNum type="romanUcPeriod" startAt="3"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      Résiliations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Généralités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Cas </a:t>
            </a: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3</a:t>
            </a: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Cas 4</a:t>
            </a:r>
            <a:endParaRPr lang="fr-CH" sz="20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/>
            </a:r>
            <a:br>
              <a:rPr lang="fr-CH" sz="2000" b="1" dirty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</a:b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Conclusion</a:t>
            </a: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23850" y="344463"/>
            <a:ext cx="7272338" cy="276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Aft>
                <a:spcPts val="0"/>
              </a:spcAft>
              <a:tabLst>
                <a:tab pos="8162925" algn="l"/>
              </a:tabLst>
              <a:defRPr/>
            </a:pPr>
            <a:r>
              <a:rPr lang="fr-CH" b="1" cap="all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ea typeface="+mj-ea"/>
                <a:cs typeface="Arial" pitchFamily="34" charset="0"/>
              </a:rPr>
              <a:t>PLAN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388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14960" y="1052736"/>
            <a:ext cx="8289488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1" eaLnBrk="1" hangingPunct="1">
              <a:buFont typeface="Arial" panose="020B0604020202020204" pitchFamily="34" charset="0"/>
              <a:buChar char="•"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III.  </a:t>
            </a:r>
            <a:r>
              <a:rPr lang="fr-CH" b="1" cap="all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RESILIATIONS</a:t>
            </a: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  Généralités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850" y="1268760"/>
            <a:ext cx="813658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Résiliation ordinaire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Pour l’échéance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 congé par le locataire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 par écrit</a:t>
            </a: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Si congé par le bailleur  au moyen d’une formule officielle</a:t>
            </a: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30 jours pour contester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Annulation si contraire à la bonne foi (271 et 271a CO)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Prolongation </a:t>
            </a: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4 ans (habitations)</a:t>
            </a: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  <a:sym typeface="Wingdings" panose="05000000000000000000" pitchFamily="2" charset="2"/>
              </a:rPr>
              <a:t>6 ans (locaux commerciaux)</a:t>
            </a: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1829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14960" y="1052736"/>
            <a:ext cx="8289488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1" eaLnBrk="1" hangingPunct="1">
              <a:buFont typeface="Arial" panose="020B0604020202020204" pitchFamily="34" charset="0"/>
              <a:buChar char="•"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III.  </a:t>
            </a:r>
            <a:r>
              <a:rPr lang="fr-CH" b="1" cap="all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RESILIATIONS</a:t>
            </a: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  Généralités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850" y="1052736"/>
            <a:ext cx="8136582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Résiliation extraordinaire</a:t>
            </a:r>
          </a:p>
          <a:p>
            <a:r>
              <a:rPr lang="fr-CH" sz="2000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A) 6 hypothèses de congé anticipé (liste exhaustive) </a:t>
            </a:r>
            <a:r>
              <a:rPr lang="fr-CH" sz="2000" b="1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par le bailleur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cas de retard dans le paiement du loyer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 violation par le locataire du devoir de diligence vis-à-vis de la chose louée ou envers les autres locataires de l’immeuble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Pour justes motifs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cas de changement de propriétaire,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cas de faillite du locataire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 le bailleur est en sursis concordataire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B) 5 hypothèses de congé anticipé (liste exhaustive) </a:t>
            </a:r>
            <a:r>
              <a:rPr lang="fr-CH" sz="2000" b="1" u="sng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par le locataire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cas de défaut (grave) de la chose louée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Pour justes motifs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cas de décès du locataire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Pendant la prolongation du bail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 le locataire est en sursis concordataire</a:t>
            </a:r>
          </a:p>
          <a:p>
            <a:pPr lvl="1"/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000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14960" y="1052736"/>
            <a:ext cx="8289488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1" eaLnBrk="1" hangingPunct="1">
              <a:buFont typeface="Arial" panose="020B0604020202020204" pitchFamily="34" charset="0"/>
              <a:buChar char="•"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III.  </a:t>
            </a:r>
            <a:r>
              <a:rPr lang="fr-CH" b="1" cap="all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RESILIATIONS</a:t>
            </a: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  Généralités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850" y="1052736"/>
            <a:ext cx="813658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Résiliation extraordinaire</a:t>
            </a:r>
          </a:p>
          <a:p>
            <a:pPr lvl="1"/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Si les conditions de la norme sur laquelle le bailleur s’appuie pour résilier le bail ne sont pas remplies, le congé est </a:t>
            </a: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inefficace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Inefficacité (forme de nullité) peut être soulevée en tout temps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Un congé extraordinaire inefficace ne peut pas être transformé en une résiliation ordinaire valable.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principe, pas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 prolongation si le congé anticipé est validé.</a:t>
            </a:r>
          </a:p>
        </p:txBody>
      </p:sp>
    </p:spTree>
    <p:extLst>
      <p:ext uri="{BB962C8B-B14F-4D97-AF65-F5344CB8AC3E}">
        <p14:creationId xmlns:p14="http://schemas.microsoft.com/office/powerpoint/2010/main" val="2916429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276999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INTRODUCTION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95536" y="1340768"/>
            <a:ext cx="720065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Les ouvrages de référence (en français)</a:t>
            </a:r>
          </a:p>
          <a:p>
            <a:endParaRPr lang="fr-CH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Commentaire pratique, Droit du bail à loyer et à ferme, 2017, éd.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Bohnet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/Carron/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Montini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a.k.a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«Le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CPra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Lachat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Grobet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Thorens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Rubli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Stastny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Le bail à loyer,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2"/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a.k.a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«Le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Lachat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 ou «Le Grand Bleu»</a:t>
            </a:r>
          </a:p>
          <a:p>
            <a:pPr lvl="2"/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Lachat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Lachat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Procédure civile en matière de baux et loyers, 2019</a:t>
            </a:r>
          </a:p>
        </p:txBody>
      </p:sp>
    </p:spTree>
    <p:extLst>
      <p:ext uri="{BB962C8B-B14F-4D97-AF65-F5344CB8AC3E}">
        <p14:creationId xmlns:p14="http://schemas.microsoft.com/office/powerpoint/2010/main" val="1601496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14960" y="1052736"/>
            <a:ext cx="8289488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1" eaLnBrk="1" hangingPunct="1">
              <a:buFont typeface="Arial" panose="020B0604020202020204" pitchFamily="34" charset="0"/>
              <a:buChar char="•"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III.  </a:t>
            </a:r>
            <a:r>
              <a:rPr lang="fr-CH" b="1" cap="all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RESILIATIONS</a:t>
            </a: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b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  Cas 3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850" y="1268760"/>
            <a:ext cx="81365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Mme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Olena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Tyrell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et son fils Mace sont colocataires d’un appartement à Lausanne depuis près de 50 ans. 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Mme et M.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Lannister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bailleurs, résilient le bail pour la prochaine échéance en invoquant le besoin propre de leur fille et leur fils. Mace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Tyrell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ne souhaite pas contester le congé.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Que peut et doit faire la locataire qui elle ne veut pas quitter son logement? 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(en sachant que s’attacher les services d’un dragon n’est pas une solution)</a:t>
            </a:r>
          </a:p>
        </p:txBody>
      </p:sp>
    </p:spTree>
    <p:extLst>
      <p:ext uri="{BB962C8B-B14F-4D97-AF65-F5344CB8AC3E}">
        <p14:creationId xmlns:p14="http://schemas.microsoft.com/office/powerpoint/2010/main" val="1715605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14960" y="1052736"/>
            <a:ext cx="8289488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1" eaLnBrk="1" hangingPunct="1">
              <a:buFont typeface="Arial" panose="020B0604020202020204" pitchFamily="34" charset="0"/>
              <a:buChar char="•"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III.  R</a:t>
            </a:r>
            <a:r>
              <a:rPr lang="fr-CH" b="1" cap="all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ESILIATIONS</a:t>
            </a: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c.   Cas 4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850" y="1268760"/>
            <a:ext cx="813658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Surunmalentenduçapeutmarcher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Sàrl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est locataire d’un local commercial à Vevey depuis 2014 dans lequel elle exploite un restaurant. 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En mai 2018, les loyers d’avril et mai ne sont pas payés. La bailleresse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Onestpaslabbépierre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SA met en demeure la locataire en la menaçant de résilier le bail 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de manière anticipée si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les loyers d’avril et mai ne sont pas payés. 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Dans le délai de 30 jours depuis la notification de l’avis comminatoire les loyers ne sont pas versés. Le bail est résilié sans respecter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l’échéance contractuelle.</a:t>
            </a: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La bailleresse souhaite savoir si elle a tout fait juste et ce qu’elle peut faire pour faire déguerpir la locataire.</a:t>
            </a:r>
          </a:p>
        </p:txBody>
      </p:sp>
    </p:spTree>
    <p:extLst>
      <p:ext uri="{BB962C8B-B14F-4D97-AF65-F5344CB8AC3E}">
        <p14:creationId xmlns:p14="http://schemas.microsoft.com/office/powerpoint/2010/main" val="1409185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14960" y="1052736"/>
            <a:ext cx="8289488" cy="113261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685800" lvl="1" eaLnBrk="1" hangingPunct="1">
              <a:buFont typeface="Arial" panose="020B0604020202020204" pitchFamily="34" charset="0"/>
              <a:buChar char="•"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III.  R</a:t>
            </a:r>
            <a:r>
              <a:rPr lang="fr-CH" b="1" cap="all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ESILIATIONS</a:t>
            </a: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b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  Cas 4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11" name="Sous-titre 2"/>
          <p:cNvSpPr txBox="1">
            <a:spLocks/>
          </p:cNvSpPr>
          <p:nvPr/>
        </p:nvSpPr>
        <p:spPr bwMode="auto">
          <a:xfrm>
            <a:off x="323528" y="3460750"/>
            <a:ext cx="7776864" cy="24622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buFont typeface="Arial" charset="0"/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ZoneTexte 1"/>
          <p:cNvSpPr txBox="1"/>
          <p:nvPr/>
        </p:nvSpPr>
        <p:spPr>
          <a:xfrm>
            <a:off x="323850" y="1268760"/>
            <a:ext cx="81365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Quid si la mise en demeure a été </a:t>
            </a:r>
            <a:r>
              <a:rPr lang="fr-CH" sz="2000" smtClean="0">
                <a:latin typeface="Helvetica" panose="020B0604020202020204" pitchFamily="34" charset="0"/>
                <a:cs typeface="Helvetica" panose="020B0604020202020204" pitchFamily="34" charset="0"/>
              </a:rPr>
              <a:t>donnée en mai 2020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et que les loyers d’avril et mai n’ont pas été payés en raison d’une pandémie mondiale?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Que peut faire la locataire (alors que le congé n’a pas encore été donné)?</a:t>
            </a:r>
          </a:p>
        </p:txBody>
      </p:sp>
    </p:spTree>
    <p:extLst>
      <p:ext uri="{BB962C8B-B14F-4D97-AF65-F5344CB8AC3E}">
        <p14:creationId xmlns:p14="http://schemas.microsoft.com/office/powerpoint/2010/main" val="1637412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528" y="1125538"/>
            <a:ext cx="8820150" cy="3631763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Introduction</a:t>
            </a: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Généralités</a:t>
            </a: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Contestation du loyer abusif et défauts</a:t>
            </a: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Résiliations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buNone/>
              <a:tabLst>
                <a:tab pos="7981950" algn="r"/>
              </a:tabLst>
            </a:pPr>
            <a:r>
              <a:rPr lang="fr-CH" sz="2000" b="1" dirty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Conclusion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  <p:sp>
        <p:nvSpPr>
          <p:cNvPr id="9" name="Titre 1">
            <a:extLst>
              <a:ext uri="{FF2B5EF4-FFF2-40B4-BE49-F238E27FC236}">
                <a16:creationId xmlns:a16="http://schemas.microsoft.com/office/drawing/2014/main" xmlns="" id="{F740000E-3B47-8C4F-8FA4-8ADEB18CFC64}"/>
              </a:ext>
            </a:extLst>
          </p:cNvPr>
          <p:cNvSpPr txBox="1">
            <a:spLocks/>
          </p:cNvSpPr>
          <p:nvPr/>
        </p:nvSpPr>
        <p:spPr>
          <a:xfrm>
            <a:off x="323850" y="344463"/>
            <a:ext cx="7272338" cy="276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Aft>
                <a:spcPts val="0"/>
              </a:spcAft>
              <a:tabLst>
                <a:tab pos="8162925" algn="l"/>
              </a:tabLst>
              <a:defRPr/>
            </a:pPr>
            <a:r>
              <a:rPr lang="fr-CH" b="1" cap="all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ea typeface="+mj-ea"/>
                <a:cs typeface="Arial" pitchFamily="34" charset="0"/>
              </a:rPr>
              <a:t>PLAN</a:t>
            </a:r>
          </a:p>
        </p:txBody>
      </p:sp>
    </p:spTree>
    <p:extLst>
      <p:ext uri="{BB962C8B-B14F-4D97-AF65-F5344CB8AC3E}">
        <p14:creationId xmlns:p14="http://schemas.microsoft.com/office/powerpoint/2010/main" val="3031153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ous-titre 2"/>
          <p:cNvSpPr>
            <a:spLocks noGrp="1"/>
          </p:cNvSpPr>
          <p:nvPr>
            <p:ph type="subTitle" idx="4294967295"/>
          </p:nvPr>
        </p:nvSpPr>
        <p:spPr>
          <a:xfrm>
            <a:off x="1259632" y="1628800"/>
            <a:ext cx="5400675" cy="260994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8077200" algn="r"/>
              </a:tabLst>
              <a:defRPr/>
            </a:pPr>
            <a:r>
              <a:rPr lang="fr-CH" sz="1600" dirty="0" smtClean="0">
                <a:solidFill>
                  <a:srgbClr val="004C7D"/>
                </a:solidFill>
                <a:latin typeface="Helvetica" panose="020B0604020202030204" pitchFamily="34" charset="0"/>
                <a:cs typeface="Arial" pitchFamily="34" charset="0"/>
              </a:rPr>
              <a:t>Xavier Rubli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8077200" algn="r"/>
              </a:tabLst>
              <a:defRPr/>
            </a:pPr>
            <a:r>
              <a:rPr lang="fr-CH" sz="1600" dirty="0" smtClean="0">
                <a:solidFill>
                  <a:srgbClr val="004C7D"/>
                </a:solidFill>
                <a:latin typeface="Helvetica" panose="020B0604020202030204" pitchFamily="34" charset="0"/>
                <a:cs typeface="Arial" pitchFamily="34" charset="0"/>
              </a:rPr>
              <a:t>Avocat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8077200" algn="r"/>
              </a:tabLst>
              <a:defRPr/>
            </a:pPr>
            <a:r>
              <a:rPr lang="fr-CH" sz="1600" dirty="0" smtClean="0">
                <a:solidFill>
                  <a:srgbClr val="004C7D"/>
                </a:solidFill>
                <a:latin typeface="Helvetica" panose="020B0604020202030204" pitchFamily="34" charset="0"/>
                <a:cs typeface="Arial" pitchFamily="34" charset="0"/>
              </a:rPr>
              <a:t>Grand-Chêne 4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8077200" algn="r"/>
              </a:tabLst>
              <a:defRPr/>
            </a:pPr>
            <a:r>
              <a:rPr lang="fr-CH" sz="1600" dirty="0" smtClean="0">
                <a:solidFill>
                  <a:srgbClr val="004C7D"/>
                </a:solidFill>
                <a:latin typeface="Helvetica" panose="020B0604020202030204" pitchFamily="34" charset="0"/>
                <a:cs typeface="Arial" pitchFamily="34" charset="0"/>
              </a:rPr>
              <a:t>CP 7283</a:t>
            </a:r>
            <a:endParaRPr lang="fr-CH" sz="1600" dirty="0">
              <a:solidFill>
                <a:srgbClr val="004C7D"/>
              </a:solidFill>
              <a:latin typeface="Helvetica" panose="020B0604020202030204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266700" algn="l"/>
                <a:tab pos="8077200" algn="r"/>
              </a:tabLst>
              <a:defRPr/>
            </a:pPr>
            <a:r>
              <a:rPr lang="fr-CH" sz="1600" dirty="0" smtClean="0">
                <a:solidFill>
                  <a:srgbClr val="004C7D"/>
                </a:solidFill>
                <a:latin typeface="Helvetica" panose="020B0604020202030204" pitchFamily="34" charset="0"/>
                <a:cs typeface="Arial" pitchFamily="34" charset="0"/>
              </a:rPr>
              <a:t>1002 Lausanne</a:t>
            </a:r>
            <a:endParaRPr lang="fr-CH" sz="1600" dirty="0">
              <a:solidFill>
                <a:srgbClr val="004C7D"/>
              </a:solidFill>
              <a:latin typeface="Helvetica" panose="020B0604020202030204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266700" algn="l"/>
                <a:tab pos="8077200" algn="r"/>
              </a:tabLst>
              <a:defRPr/>
            </a:pPr>
            <a:r>
              <a:rPr lang="fr-CH" sz="1600" dirty="0" smtClean="0">
                <a:solidFill>
                  <a:srgbClr val="004C7D"/>
                </a:solidFill>
                <a:latin typeface="Helvetica" panose="020B0604020202030204" pitchFamily="34" charset="0"/>
                <a:cs typeface="Arial" pitchFamily="34" charset="0"/>
                <a:hlinkClick r:id="rId3"/>
              </a:rPr>
              <a:t>xrubli@r-associes.ch</a:t>
            </a:r>
            <a:endParaRPr lang="fr-CH" sz="1600" dirty="0" smtClean="0">
              <a:solidFill>
                <a:srgbClr val="004C7D"/>
              </a:solidFill>
              <a:latin typeface="Helvetica" panose="020B0604020202030204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266700" algn="l"/>
                <a:tab pos="8077200" algn="r"/>
              </a:tabLst>
              <a:defRPr/>
            </a:pPr>
            <a:r>
              <a:rPr lang="fr-CH" sz="1600" dirty="0" smtClean="0">
                <a:solidFill>
                  <a:srgbClr val="004C7D"/>
                </a:solidFill>
                <a:latin typeface="Helvetica" panose="020B0604020202030204" pitchFamily="34" charset="0"/>
                <a:cs typeface="Arial" pitchFamily="34" charset="0"/>
              </a:rPr>
              <a:t>0213453640</a:t>
            </a: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266700" algn="l"/>
                <a:tab pos="8077200" algn="r"/>
              </a:tabLst>
              <a:defRPr/>
            </a:pPr>
            <a:endParaRPr lang="fr-CH" sz="1600" dirty="0">
              <a:solidFill>
                <a:srgbClr val="004C7D"/>
              </a:solidFill>
              <a:latin typeface="Helvetica" panose="020B0604020202030204" pitchFamily="34" charset="0"/>
              <a:cs typeface="Arial" pitchFamily="34" charset="0"/>
            </a:endParaRPr>
          </a:p>
          <a:p>
            <a:pPr algn="ctr" eaLnBrk="1" fontAlgn="auto" hangingPunct="1">
              <a:spcAft>
                <a:spcPts val="0"/>
              </a:spcAft>
              <a:buFont typeface="Arial" pitchFamily="34" charset="0"/>
              <a:buNone/>
              <a:tabLst>
                <a:tab pos="266700" algn="l"/>
                <a:tab pos="8077200" algn="r"/>
              </a:tabLst>
              <a:defRPr/>
            </a:pPr>
            <a:endParaRPr lang="fr-CH" sz="1600" dirty="0">
              <a:solidFill>
                <a:srgbClr val="004C7D"/>
              </a:solidFill>
              <a:latin typeface="Helvetica" panose="020B0604020202030204" pitchFamily="34" charset="0"/>
              <a:cs typeface="Arial" pitchFamily="34" charset="0"/>
            </a:endParaRPr>
          </a:p>
        </p:txBody>
      </p:sp>
      <p:sp>
        <p:nvSpPr>
          <p:cNvPr id="14" name="Titre 1"/>
          <p:cNvSpPr txBox="1">
            <a:spLocks/>
          </p:cNvSpPr>
          <p:nvPr/>
        </p:nvSpPr>
        <p:spPr>
          <a:xfrm>
            <a:off x="323850" y="765175"/>
            <a:ext cx="7272338" cy="430213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Aft>
                <a:spcPts val="0"/>
              </a:spcAft>
              <a:tabLst>
                <a:tab pos="8162925" algn="l"/>
              </a:tabLst>
              <a:defRPr/>
            </a:pPr>
            <a:r>
              <a:rPr lang="fr-CH" sz="2800" b="1" cap="all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ea typeface="+mj-ea"/>
                <a:cs typeface="Arial" pitchFamily="34" charset="0"/>
              </a:rPr>
              <a:t>Merci de votre attention !</a:t>
            </a:r>
          </a:p>
        </p:txBody>
      </p:sp>
      <p:cxnSp>
        <p:nvCxnSpPr>
          <p:cNvPr id="15" name="Connecteur droit 14"/>
          <p:cNvCxnSpPr/>
          <p:nvPr/>
        </p:nvCxnSpPr>
        <p:spPr>
          <a:xfrm>
            <a:off x="323850" y="1196975"/>
            <a:ext cx="68405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ZoneTexte 1"/>
          <p:cNvSpPr txBox="1"/>
          <p:nvPr/>
        </p:nvSpPr>
        <p:spPr>
          <a:xfrm flipH="1">
            <a:off x="1444412" y="4221088"/>
            <a:ext cx="60079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 smtClean="0"/>
              <a:t>                                     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276999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INTRODUCTION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95536" y="1340768"/>
            <a:ext cx="720065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Les ouvrages de référence (</a:t>
            </a:r>
            <a:r>
              <a:rPr lang="fr-CH" sz="2000" b="1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auf</a:t>
            </a:r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Deutsch)</a:t>
            </a:r>
          </a:p>
          <a:p>
            <a:endParaRPr lang="fr-CH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Higi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Bühlmann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/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Wildisen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die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Miete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(art. 253-265 OR et 266-268b OR), 2020 et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Higi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die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Miete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(269-270e OR et 271-274g OR), 1998 et 1996,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Zürcher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Kommentar</a:t>
            </a: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a.k.a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«Le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Higi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 ou «der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Kommentar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Higi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»</a:t>
            </a: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Das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>
                <a:latin typeface="Helvetica" panose="020B0604020202020204" pitchFamily="34" charset="0"/>
                <a:cs typeface="Helvetica" panose="020B0604020202020204" pitchFamily="34" charset="0"/>
              </a:rPr>
              <a:t>schweizerische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Mietrecht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Kommentar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2018</a:t>
            </a: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2"/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a.k.a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«Le SVIT»</a:t>
            </a:r>
          </a:p>
          <a:p>
            <a:pPr lvl="2"/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Weber, die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Miete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Basler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Kommentar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zum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Schweizerischen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Privatrecht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Obligationenrecht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I, 2019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1"/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	</a:t>
            </a:r>
            <a:endParaRPr lang="fr-CH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2"/>
            <a:endParaRPr lang="fr-CH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186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276999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INTRODUCTION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95536" y="1268760"/>
            <a:ext cx="7056784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Newsletter</a:t>
            </a:r>
          </a:p>
          <a:p>
            <a:endParaRPr lang="fr-CH" sz="2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Newsletter Bail.ch, UNINE, Séminaire sur le droit du bail (gratuit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mp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-Newsletter </a:t>
            </a:r>
          </a:p>
          <a:p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   (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kostenlos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)</a:t>
            </a:r>
          </a:p>
          <a:p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Revues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Droit du bail, UNINE, Séminaire sur le droit du bail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Cahiers du bail,  Chambre vaudoise immobilière CVI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Mietrechtspraxis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mp</a:t>
            </a:r>
            <a:endParaRPr lang="fr-CH" sz="20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2"/>
            <a:endParaRPr lang="fr-CH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lvl="2"/>
            <a:endParaRPr lang="fr-CH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576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276999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INTRODUCTION</a:t>
            </a:r>
          </a:p>
        </p:txBody>
      </p:sp>
      <p:sp>
        <p:nvSpPr>
          <p:cNvPr id="7" name="ZoneTexte 6"/>
          <p:cNvSpPr txBox="1"/>
          <p:nvPr/>
        </p:nvSpPr>
        <p:spPr>
          <a:xfrm>
            <a:off x="323850" y="1268760"/>
            <a:ext cx="7164561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b="1" i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Quelques petits «secrets»…</a:t>
            </a:r>
          </a:p>
          <a:p>
            <a:endParaRPr lang="fr-CH" sz="2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«La partie générale, la partie générale, la partie générale!»</a:t>
            </a:r>
          </a:p>
          <a:p>
            <a:endParaRPr lang="fr-CH" sz="20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 (à peu près) Me Philippe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Conod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, spécialiste FSA en droit du bail et apiculteur</a:t>
            </a:r>
          </a:p>
          <a:p>
            <a:pPr lvl="2"/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endParaRPr lang="fr-CH" sz="2000" b="1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b="1" dirty="0" smtClean="0">
                <a:latin typeface="Helvetica" panose="020B0604020202020204" pitchFamily="34" charset="0"/>
                <a:cs typeface="Helvetica" panose="020B0604020202020204" pitchFamily="34" charset="0"/>
              </a:rPr>
              <a:t>«Vive la résolution à l’amiable des conflits!»</a:t>
            </a:r>
          </a:p>
          <a:p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de (à peu près) Me David </a:t>
            </a: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Lachat</a:t>
            </a:r>
            <a:endParaRPr lang="fr-CH" sz="2000" dirty="0" smtClean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7231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 bwMode="auto">
          <a:xfrm>
            <a:off x="323850" y="960536"/>
            <a:ext cx="8820150" cy="545790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marL="0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Introduction</a:t>
            </a:r>
          </a:p>
          <a:p>
            <a:pPr marL="0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900113" indent="-900113" eaLnBrk="1" hangingPunct="1">
              <a:spcBef>
                <a:spcPts val="200"/>
              </a:spcBef>
              <a:buFont typeface="Calibri" pitchFamily="34" charset="0"/>
              <a:buAutoNum type="romanUcPeriod"/>
              <a:tabLst>
                <a:tab pos="7981950" algn="r"/>
              </a:tabLst>
            </a:pPr>
            <a:r>
              <a:rPr lang="fr-CH" sz="20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Généralités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Les règles applicables au bail à loyer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Le contrat de bail</a:t>
            </a: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Les parties</a:t>
            </a: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La cession de l’usage et l’objet du bail</a:t>
            </a: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La durée du bail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Le loyer et les frais accessoires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Les formules </a:t>
            </a: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officielles</a:t>
            </a:r>
          </a:p>
          <a:p>
            <a:pPr marL="1300163" lvl="1" indent="-900113" eaLnBrk="1" hangingPunct="1">
              <a:spcBef>
                <a:spcPts val="200"/>
              </a:spcBef>
              <a:buFont typeface="+mj-lt"/>
              <a:buAutoNum type="alphaLcPeriod"/>
              <a:tabLst>
                <a:tab pos="7981950" algn="r"/>
              </a:tabLst>
            </a:pPr>
            <a:r>
              <a:rPr lang="fr-CH" sz="1600" b="1" dirty="0" smtClean="0"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Procédure et autorités</a:t>
            </a:r>
            <a:endParaRPr lang="fr-CH" sz="1600" b="1" dirty="0" smtClean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400050" lvl="1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endParaRPr lang="fr-CH" sz="16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II.          Contestation du loyer abusif et défauts</a:t>
            </a:r>
          </a:p>
          <a:p>
            <a:pPr marL="0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endParaRPr lang="fr-CH" sz="2000" b="1" dirty="0" smtClean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III.         Résiliations</a:t>
            </a: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endParaRPr lang="fr-CH" sz="2000" b="1" dirty="0" smtClean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  <a:p>
            <a:pPr marL="0" indent="0" eaLnBrk="1" hangingPunct="1">
              <a:spcBef>
                <a:spcPts val="200"/>
              </a:spcBef>
              <a:buNone/>
              <a:tabLst>
                <a:tab pos="7981950" algn="r"/>
              </a:tabLst>
            </a:pPr>
            <a:r>
              <a:rPr lang="fr-CH" sz="2000" b="1" dirty="0" smtClean="0">
                <a:solidFill>
                  <a:srgbClr val="C5C5C5"/>
                </a:solidFill>
                <a:latin typeface="Helvetica" panose="020B0604020202030204" pitchFamily="34" charset="0"/>
                <a:ea typeface="Verdana" pitchFamily="34" charset="0"/>
                <a:cs typeface="Verdana" pitchFamily="34" charset="0"/>
              </a:rPr>
              <a:t>Conclusion</a:t>
            </a:r>
          </a:p>
          <a:p>
            <a:pPr marL="0" indent="0" eaLnBrk="1" hangingPunct="1">
              <a:buNone/>
              <a:tabLst>
                <a:tab pos="7981950" algn="r"/>
              </a:tabLst>
            </a:pPr>
            <a:endParaRPr lang="fr-CH" sz="2000" b="1" dirty="0"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itre 1"/>
          <p:cNvSpPr txBox="1">
            <a:spLocks/>
          </p:cNvSpPr>
          <p:nvPr/>
        </p:nvSpPr>
        <p:spPr>
          <a:xfrm>
            <a:off x="323850" y="344463"/>
            <a:ext cx="7272338" cy="276225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 fontAlgn="auto">
              <a:spcAft>
                <a:spcPts val="0"/>
              </a:spcAft>
              <a:tabLst>
                <a:tab pos="8162925" algn="l"/>
              </a:tabLst>
              <a:defRPr/>
            </a:pPr>
            <a:r>
              <a:rPr lang="fr-CH" b="1" cap="all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ea typeface="+mj-ea"/>
                <a:cs typeface="Arial" pitchFamily="34" charset="0"/>
              </a:rPr>
              <a:t>PLAN</a:t>
            </a:r>
          </a:p>
        </p:txBody>
      </p:sp>
      <p:cxnSp>
        <p:nvCxnSpPr>
          <p:cNvPr id="7" name="Connecteur droit 6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oneTexte 7"/>
          <p:cNvSpPr txBox="1"/>
          <p:nvPr/>
        </p:nvSpPr>
        <p:spPr>
          <a:xfrm>
            <a:off x="5118100" y="66421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 dirty="0">
              <a:latin typeface="Helvetica" panose="020B0604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063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553998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a.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Les règles applicables au bail à loyer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xmlns="" id="{DB89B7E9-EB14-D94B-9E10-7FB61E9071BF}"/>
              </a:ext>
            </a:extLst>
          </p:cNvPr>
          <p:cNvSpPr txBox="1">
            <a:spLocks/>
          </p:cNvSpPr>
          <p:nvPr/>
        </p:nvSpPr>
        <p:spPr bwMode="auto">
          <a:xfrm>
            <a:off x="323528" y="1125538"/>
            <a:ext cx="8712968" cy="4924425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000" b="1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Le contrat </a:t>
            </a: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(voir un exemple ci-dessous)</a:t>
            </a:r>
          </a:p>
          <a:p>
            <a:pPr marL="0" indent="0">
              <a:buNone/>
            </a:pPr>
            <a:endParaRPr lang="fr-CH" sz="2000" dirty="0" smtClean="0"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r>
              <a:rPr lang="fr-CH" sz="2000" b="1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La loi</a:t>
            </a:r>
          </a:p>
          <a:p>
            <a:pPr lvl="2"/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Dispositions générales du CO</a:t>
            </a:r>
          </a:p>
          <a:p>
            <a:pPr lvl="2"/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Dispositions spéciales: art. 253 </a:t>
            </a:r>
            <a:r>
              <a:rPr lang="fr-CH" sz="2000" dirty="0" err="1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ss</a:t>
            </a: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 CO</a:t>
            </a:r>
          </a:p>
          <a:p>
            <a:pPr lvl="2"/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Ordonnance sur 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le bail à loyer et le bail à ferme d’habitations et de locaux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commerciaux (OBLF)</a:t>
            </a:r>
          </a:p>
          <a:p>
            <a:pPr marL="914400" lvl="2" indent="0">
              <a:buNone/>
            </a:pPr>
            <a:endParaRPr lang="fr-CH" sz="2000" b="1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914400" lvl="2" indent="0">
              <a:buNone/>
            </a:pP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La très grande majorité des dispositions du droit du bail à loyer sont </a:t>
            </a:r>
            <a:r>
              <a:rPr lang="fr-CH" sz="2000" b="1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impératives</a:t>
            </a: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 (absolument ou relativement)</a:t>
            </a:r>
          </a:p>
          <a:p>
            <a:pPr marL="914400" lvl="2" indent="0">
              <a:buNone/>
            </a:pPr>
            <a:endParaRPr lang="fr-CH" sz="2000" dirty="0"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914400" lvl="2" indent="0">
              <a:buNone/>
            </a:pP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Ex. contestations du loyer initial ou des majorations de loyer; forme des congés; montant maximal des sûretés     </a:t>
            </a:r>
          </a:p>
          <a:p>
            <a:pPr eaLnBrk="1" hangingPunct="1">
              <a:tabLst>
                <a:tab pos="7981950" algn="r"/>
              </a:tabLst>
            </a:pPr>
            <a:endParaRPr lang="fr-CH" sz="2000" b="1" dirty="0">
              <a:solidFill>
                <a:srgbClr val="C5C5C5"/>
              </a:solidFill>
              <a:latin typeface="Helvetica" panose="020B0604020202030204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5" name="Image 4" descr="Attention 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50" y="3933056"/>
            <a:ext cx="653627" cy="57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5582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Connecteur droit 15"/>
          <p:cNvCxnSpPr/>
          <p:nvPr/>
        </p:nvCxnSpPr>
        <p:spPr>
          <a:xfrm>
            <a:off x="323850" y="908050"/>
            <a:ext cx="7272338" cy="0"/>
          </a:xfrm>
          <a:prstGeom prst="line">
            <a:avLst/>
          </a:prstGeom>
          <a:ln w="254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itre 1">
            <a:extLst>
              <a:ext uri="{FF2B5EF4-FFF2-40B4-BE49-F238E27FC236}">
                <a16:creationId xmlns:a16="http://schemas.microsoft.com/office/drawing/2014/main" xmlns="" id="{47051604-FD8E-0245-9A69-954D5B925203}"/>
              </a:ext>
            </a:extLst>
          </p:cNvPr>
          <p:cNvSpPr txBox="1">
            <a:spLocks/>
          </p:cNvSpPr>
          <p:nvPr/>
        </p:nvSpPr>
        <p:spPr>
          <a:xfrm>
            <a:off x="323850" y="354722"/>
            <a:ext cx="7272338" cy="830997"/>
          </a:xfrm>
          <a:prstGeom prst="rect">
            <a:avLst/>
          </a:prstGeom>
        </p:spPr>
        <p:txBody>
          <a:bodyPr lIns="0" tIns="0" rIns="0" bIns="0">
            <a:spAutoFit/>
          </a:bodyPr>
          <a:lstStyle/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I.  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GENERALITES</a:t>
            </a: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  <a:p>
            <a:pPr>
              <a:tabLst>
                <a:tab pos="714375" algn="l"/>
                <a:tab pos="8162925" algn="l"/>
              </a:tabLst>
            </a:pP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a</a:t>
            </a:r>
            <a:r>
              <a:rPr lang="fr-CH" b="1" dirty="0" smtClean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. </a:t>
            </a:r>
            <a:r>
              <a:rPr lang="fr-CH" b="1" dirty="0">
                <a:solidFill>
                  <a:schemeClr val="accent6">
                    <a:lumMod val="50000"/>
                  </a:schemeClr>
                </a:solidFill>
                <a:latin typeface="Helvetica" panose="020B0604020202030204" pitchFamily="34" charset="0"/>
                <a:cs typeface="Arial" charset="0"/>
              </a:rPr>
              <a:t>Les règles applicables au bail à loyer</a:t>
            </a:r>
          </a:p>
          <a:p>
            <a:pPr>
              <a:tabLst>
                <a:tab pos="714375" algn="l"/>
                <a:tab pos="8162925" algn="l"/>
              </a:tabLst>
            </a:pPr>
            <a:endParaRPr lang="fr-CH" b="1" dirty="0">
              <a:solidFill>
                <a:schemeClr val="accent6">
                  <a:lumMod val="50000"/>
                </a:schemeClr>
              </a:solidFill>
              <a:latin typeface="Helvetica" panose="020B0604020202030204" pitchFamily="34" charset="0"/>
              <a:cs typeface="Arial" charset="0"/>
            </a:endParaRPr>
          </a:p>
        </p:txBody>
      </p:sp>
      <p:sp>
        <p:nvSpPr>
          <p:cNvPr id="7" name="Sous-titre 2">
            <a:extLst>
              <a:ext uri="{FF2B5EF4-FFF2-40B4-BE49-F238E27FC236}">
                <a16:creationId xmlns:a16="http://schemas.microsoft.com/office/drawing/2014/main" xmlns="" id="{DB89B7E9-EB14-D94B-9E10-7FB61E9071BF}"/>
              </a:ext>
            </a:extLst>
          </p:cNvPr>
          <p:cNvSpPr txBox="1">
            <a:spLocks/>
          </p:cNvSpPr>
          <p:nvPr/>
        </p:nvSpPr>
        <p:spPr bwMode="auto">
          <a:xfrm>
            <a:off x="323528" y="1125538"/>
            <a:ext cx="8712968" cy="535531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CH" sz="2000" b="1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L’usage local </a:t>
            </a:r>
            <a:endParaRPr lang="fr-CH" sz="2000" b="1" dirty="0" smtClean="0"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Ex. termes </a:t>
            </a:r>
            <a:r>
              <a:rPr lang="fr-CH" sz="2000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de paiement du loyer, termes de </a:t>
            </a: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congé </a:t>
            </a:r>
          </a:p>
          <a:p>
            <a:pPr marL="0" indent="0">
              <a:buNone/>
            </a:pPr>
            <a:endParaRPr lang="fr-CH" sz="2000" dirty="0"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r>
              <a:rPr lang="fr-CH" sz="2000" b="1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Les contrats-cadres</a:t>
            </a:r>
          </a:p>
          <a:p>
            <a:pPr marL="0" indent="0">
              <a:buNone/>
            </a:pP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accords </a:t>
            </a:r>
            <a:r>
              <a:rPr lang="fr-CH" sz="2000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paritaires entre milieux immobiliers </a:t>
            </a: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et organisations </a:t>
            </a:r>
            <a:r>
              <a:rPr lang="fr-CH" sz="2000" dirty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de </a:t>
            </a: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locataires</a:t>
            </a:r>
          </a:p>
          <a:p>
            <a:pPr marL="0" indent="0">
              <a:buNone/>
            </a:pPr>
            <a:endParaRPr lang="fr-CH" sz="2000" dirty="0" smtClean="0"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déclaration de force obligatoire générale; dérogation possible à certaines normes impératives du CO </a:t>
            </a:r>
          </a:p>
          <a:p>
            <a:pPr marL="0" indent="0">
              <a:buNone/>
            </a:pPr>
            <a:endParaRPr lang="fr-CH" sz="2000" dirty="0" smtClean="0"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r-CH" sz="2000" u="sng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Vaud</a:t>
            </a:r>
            <a:r>
              <a:rPr lang="fr-CH" sz="2000" dirty="0" smtClean="0">
                <a:latin typeface="Helvetica" panose="020B0604020202020204" pitchFamily="34" charset="0"/>
                <a:ea typeface="Verdana" panose="020B0604030504040204" pitchFamily="34" charset="0"/>
                <a:cs typeface="Helvetica" panose="020B0604020202020204" pitchFamily="34" charset="0"/>
              </a:rPr>
              <a:t>: </a:t>
            </a:r>
          </a:p>
          <a:p>
            <a:pPr marL="0" indent="0">
              <a:buNone/>
            </a:pPr>
            <a:endParaRPr lang="fr-CH" sz="2000" dirty="0">
              <a:latin typeface="Helvetica" panose="020B0604020202020204" pitchFamily="34" charset="0"/>
              <a:ea typeface="Verdana" panose="020B060403050404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C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ontrat-cadre </a:t>
            </a:r>
            <a:r>
              <a:rPr lang="fr-CH" sz="2000" dirty="0">
                <a:latin typeface="Helvetica" panose="020B0604020202020204" pitchFamily="34" charset="0"/>
                <a:cs typeface="Helvetica" panose="020B0604020202020204" pitchFamily="34" charset="0"/>
              </a:rPr>
              <a:t>de baux à loyer comprenant les dispositions paritaires romandes et les règles et usages locatifs du Canton de 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Vaud </a:t>
            </a:r>
          </a:p>
          <a:p>
            <a:pPr marL="0" indent="0">
              <a:buNone/>
            </a:pP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fr-CH" sz="2000" dirty="0" err="1" smtClean="0">
                <a:latin typeface="Helvetica" panose="020B0604020202020204" pitchFamily="34" charset="0"/>
                <a:cs typeface="Helvetica" panose="020B0604020202020204" pitchFamily="34" charset="0"/>
              </a:rPr>
              <a:t>a.k.a</a:t>
            </a:r>
            <a:r>
              <a:rPr lang="fr-CH" sz="2000" dirty="0" smtClean="0">
                <a:latin typeface="Helvetica" panose="020B0604020202020204" pitchFamily="34" charset="0"/>
                <a:cs typeface="Helvetica" panose="020B0604020202020204" pitchFamily="34" charset="0"/>
              </a:rPr>
              <a:t> «Les RULV»</a:t>
            </a:r>
            <a:endParaRPr lang="fr-CH" sz="2000" dirty="0"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9477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5030</TotalTime>
  <Words>1876</Words>
  <Application>Microsoft Office PowerPoint</Application>
  <PresentationFormat>Affichage à l'écran (4:3)</PresentationFormat>
  <Paragraphs>459</Paragraphs>
  <Slides>34</Slides>
  <Notes>34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34</vt:i4>
      </vt:variant>
    </vt:vector>
  </HeadingPairs>
  <TitlesOfParts>
    <vt:vector size="35" baseType="lpstr">
      <vt:lpstr>Thème Office</vt:lpstr>
      <vt:lpstr>    le bail a loyer  Généralités et aspects pratiques   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UniNE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rytz</dc:creator>
  <cp:lastModifiedBy>Xavier Rubli</cp:lastModifiedBy>
  <cp:revision>1620</cp:revision>
  <cp:lastPrinted>2018-10-05T09:54:42Z</cp:lastPrinted>
  <dcterms:created xsi:type="dcterms:W3CDTF">2010-07-22T14:36:02Z</dcterms:created>
  <dcterms:modified xsi:type="dcterms:W3CDTF">2021-05-03T08:50:10Z</dcterms:modified>
</cp:coreProperties>
</file>