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handoutMasterIdLst>
    <p:handoutMasterId r:id="rId24"/>
  </p:handoutMasterIdLst>
  <p:sldIdLst>
    <p:sldId id="256" r:id="rId2"/>
    <p:sldId id="257" r:id="rId3"/>
    <p:sldId id="330" r:id="rId4"/>
    <p:sldId id="336" r:id="rId5"/>
    <p:sldId id="337" r:id="rId6"/>
    <p:sldId id="338" r:id="rId7"/>
    <p:sldId id="357" r:id="rId8"/>
    <p:sldId id="353" r:id="rId9"/>
    <p:sldId id="341" r:id="rId10"/>
    <p:sldId id="355" r:id="rId11"/>
    <p:sldId id="356" r:id="rId12"/>
    <p:sldId id="358" r:id="rId13"/>
    <p:sldId id="334" r:id="rId14"/>
    <p:sldId id="344" r:id="rId15"/>
    <p:sldId id="346" r:id="rId16"/>
    <p:sldId id="345" r:id="rId17"/>
    <p:sldId id="335" r:id="rId18"/>
    <p:sldId id="348" r:id="rId19"/>
    <p:sldId id="349" r:id="rId20"/>
    <p:sldId id="352" r:id="rId21"/>
    <p:sldId id="317" r:id="rId22"/>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e Petito" initials="SP" lastIdx="1" clrIdx="0">
    <p:extLst>
      <p:ext uri="{19B8F6BF-5375-455C-9EA6-DF929625EA0E}">
        <p15:presenceInfo xmlns:p15="http://schemas.microsoft.com/office/powerpoint/2012/main" userId="S-1-5-21-3360764572-4112123426-1632955803-12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53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22" autoAdjust="0"/>
    <p:restoredTop sz="94660" autoAdjust="0"/>
  </p:normalViewPr>
  <p:slideViewPr>
    <p:cSldViewPr snapToGrid="0">
      <p:cViewPr>
        <p:scale>
          <a:sx n="58" d="100"/>
          <a:sy n="58" d="100"/>
        </p:scale>
        <p:origin x="1132" y="68"/>
      </p:cViewPr>
      <p:guideLst>
        <p:guide orient="horz" pos="2160"/>
        <p:guide pos="3840"/>
      </p:guideLst>
    </p:cSldViewPr>
  </p:slideViewPr>
  <p:outlineViewPr>
    <p:cViewPr>
      <p:scale>
        <a:sx n="33" d="100"/>
        <a:sy n="33" d="100"/>
      </p:scale>
      <p:origin x="0" y="-385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397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7D027A4-0A35-42C1-9C58-6AC446E2BB1E}"/>
              </a:ext>
            </a:extLst>
          </p:cNvPr>
          <p:cNvSpPr>
            <a:spLocks noGrp="1"/>
          </p:cNvSpPr>
          <p:nvPr>
            <p:ph type="hdr" sz="quarter"/>
          </p:nvPr>
        </p:nvSpPr>
        <p:spPr>
          <a:xfrm>
            <a:off x="0" y="2"/>
            <a:ext cx="2946400" cy="498395"/>
          </a:xfrm>
          <a:prstGeom prst="rect">
            <a:avLst/>
          </a:prstGeom>
        </p:spPr>
        <p:txBody>
          <a:bodyPr vert="horz" lIns="91440" tIns="45720" rIns="91440" bIns="45720" rtlCol="0"/>
          <a:lstStyle>
            <a:lvl1pPr algn="l">
              <a:defRPr sz="1200"/>
            </a:lvl1pPr>
          </a:lstStyle>
          <a:p>
            <a:endParaRPr lang="fr-CH"/>
          </a:p>
        </p:txBody>
      </p:sp>
      <p:sp>
        <p:nvSpPr>
          <p:cNvPr id="3" name="Espace réservé de la date 2">
            <a:extLst>
              <a:ext uri="{FF2B5EF4-FFF2-40B4-BE49-F238E27FC236}">
                <a16:creationId xmlns:a16="http://schemas.microsoft.com/office/drawing/2014/main" id="{3D757508-9A60-4860-86DD-CCDEDB73A733}"/>
              </a:ext>
            </a:extLst>
          </p:cNvPr>
          <p:cNvSpPr>
            <a:spLocks noGrp="1"/>
          </p:cNvSpPr>
          <p:nvPr>
            <p:ph type="dt" sz="quarter" idx="1"/>
          </p:nvPr>
        </p:nvSpPr>
        <p:spPr>
          <a:xfrm>
            <a:off x="3849688" y="2"/>
            <a:ext cx="2946400" cy="498395"/>
          </a:xfrm>
          <a:prstGeom prst="rect">
            <a:avLst/>
          </a:prstGeom>
        </p:spPr>
        <p:txBody>
          <a:bodyPr vert="horz" lIns="91440" tIns="45720" rIns="91440" bIns="45720" rtlCol="0"/>
          <a:lstStyle>
            <a:lvl1pPr algn="r">
              <a:defRPr sz="1200"/>
            </a:lvl1pPr>
          </a:lstStyle>
          <a:p>
            <a:fld id="{21891436-01A3-4A20-B494-5830B2E901FD}" type="datetimeFigureOut">
              <a:rPr lang="fr-CH" smtClean="0"/>
              <a:t>21.05.2024</a:t>
            </a:fld>
            <a:endParaRPr lang="fr-CH"/>
          </a:p>
        </p:txBody>
      </p:sp>
      <p:sp>
        <p:nvSpPr>
          <p:cNvPr id="4" name="Espace réservé du pied de page 3">
            <a:extLst>
              <a:ext uri="{FF2B5EF4-FFF2-40B4-BE49-F238E27FC236}">
                <a16:creationId xmlns:a16="http://schemas.microsoft.com/office/drawing/2014/main" id="{207491BC-B8F1-4C68-88EF-34112F8B5E4A}"/>
              </a:ext>
            </a:extLst>
          </p:cNvPr>
          <p:cNvSpPr>
            <a:spLocks noGrp="1"/>
          </p:cNvSpPr>
          <p:nvPr>
            <p:ph type="ftr" sz="quarter" idx="2"/>
          </p:nvPr>
        </p:nvSpPr>
        <p:spPr>
          <a:xfrm>
            <a:off x="0" y="9428244"/>
            <a:ext cx="2946400" cy="498395"/>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a:extLst>
              <a:ext uri="{FF2B5EF4-FFF2-40B4-BE49-F238E27FC236}">
                <a16:creationId xmlns:a16="http://schemas.microsoft.com/office/drawing/2014/main" id="{4FA52329-6B03-48A1-90FD-4BE01A5152D7}"/>
              </a:ext>
            </a:extLst>
          </p:cNvPr>
          <p:cNvSpPr>
            <a:spLocks noGrp="1"/>
          </p:cNvSpPr>
          <p:nvPr>
            <p:ph type="sldNum" sz="quarter" idx="3"/>
          </p:nvPr>
        </p:nvSpPr>
        <p:spPr>
          <a:xfrm>
            <a:off x="3849688" y="9428244"/>
            <a:ext cx="2946400" cy="498395"/>
          </a:xfrm>
          <a:prstGeom prst="rect">
            <a:avLst/>
          </a:prstGeom>
        </p:spPr>
        <p:txBody>
          <a:bodyPr vert="horz" lIns="91440" tIns="45720" rIns="91440" bIns="45720" rtlCol="0" anchor="b"/>
          <a:lstStyle>
            <a:lvl1pPr algn="r">
              <a:defRPr sz="1200"/>
            </a:lvl1pPr>
          </a:lstStyle>
          <a:p>
            <a:fld id="{5818EE2D-354A-4C16-85AA-12B3D31AA180}" type="slidenum">
              <a:rPr lang="fr-CH" smtClean="0"/>
              <a:t>‹N°›</a:t>
            </a:fld>
            <a:endParaRPr lang="fr-CH"/>
          </a:p>
        </p:txBody>
      </p:sp>
    </p:spTree>
    <p:extLst>
      <p:ext uri="{BB962C8B-B14F-4D97-AF65-F5344CB8AC3E}">
        <p14:creationId xmlns:p14="http://schemas.microsoft.com/office/powerpoint/2010/main" val="4231905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2"/>
            <a:ext cx="2945659" cy="498055"/>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50446" y="2"/>
            <a:ext cx="2945659" cy="498055"/>
          </a:xfrm>
          <a:prstGeom prst="rect">
            <a:avLst/>
          </a:prstGeom>
        </p:spPr>
        <p:txBody>
          <a:bodyPr vert="horz" lIns="91440" tIns="45720" rIns="91440" bIns="45720" rtlCol="0"/>
          <a:lstStyle>
            <a:lvl1pPr algn="r">
              <a:defRPr sz="1200"/>
            </a:lvl1pPr>
          </a:lstStyle>
          <a:p>
            <a:fld id="{79E02A1C-7DBE-4A93-BA8A-E359E0457BC3}" type="datetimeFigureOut">
              <a:rPr lang="fr-CH" smtClean="0"/>
              <a:t>21.05.2024</a:t>
            </a:fld>
            <a:endParaRPr lang="fr-CH"/>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3" y="9428584"/>
            <a:ext cx="2945659" cy="498054"/>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50446" y="9428584"/>
            <a:ext cx="2945659" cy="498054"/>
          </a:xfrm>
          <a:prstGeom prst="rect">
            <a:avLst/>
          </a:prstGeom>
        </p:spPr>
        <p:txBody>
          <a:bodyPr vert="horz" lIns="91440" tIns="45720" rIns="91440" bIns="45720" rtlCol="0" anchor="b"/>
          <a:lstStyle>
            <a:lvl1pPr algn="r">
              <a:defRPr sz="1200"/>
            </a:lvl1pPr>
          </a:lstStyle>
          <a:p>
            <a:fld id="{415FB434-0290-4B9F-934D-F3346E63BFFA}" type="slidenum">
              <a:rPr lang="fr-CH" smtClean="0"/>
              <a:t>‹N°›</a:t>
            </a:fld>
            <a:endParaRPr lang="fr-CH"/>
          </a:p>
        </p:txBody>
      </p:sp>
    </p:spTree>
    <p:extLst>
      <p:ext uri="{BB962C8B-B14F-4D97-AF65-F5344CB8AC3E}">
        <p14:creationId xmlns:p14="http://schemas.microsoft.com/office/powerpoint/2010/main" val="2584320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A68C31-AE64-43B6-B689-C04B2DE409C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0DF3AA53-F4EA-4AE0-AB11-EE79B085B6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4262A0-F8EE-47E2-9AEF-A37CB1112D19}"/>
              </a:ext>
            </a:extLst>
          </p:cNvPr>
          <p:cNvSpPr>
            <a:spLocks noGrp="1"/>
          </p:cNvSpPr>
          <p:nvPr>
            <p:ph type="dt" sz="half" idx="10"/>
          </p:nvPr>
        </p:nvSpPr>
        <p:spPr/>
        <p:txBody>
          <a:bodyPr/>
          <a:lstStyle/>
          <a:p>
            <a:fld id="{113E228E-244F-49A3-86D8-4A6BF3C438DD}" type="datetime1">
              <a:rPr lang="fr-CH" smtClean="0"/>
              <a:t>21.05.2024</a:t>
            </a:fld>
            <a:endParaRPr lang="fr-CH"/>
          </a:p>
        </p:txBody>
      </p:sp>
      <p:sp>
        <p:nvSpPr>
          <p:cNvPr id="5" name="Espace réservé du pied de page 4">
            <a:extLst>
              <a:ext uri="{FF2B5EF4-FFF2-40B4-BE49-F238E27FC236}">
                <a16:creationId xmlns:a16="http://schemas.microsoft.com/office/drawing/2014/main" id="{4DFF3884-6233-48E0-BC8F-ABE07A74DAC8}"/>
              </a:ext>
            </a:extLst>
          </p:cNvPr>
          <p:cNvSpPr>
            <a:spLocks noGrp="1"/>
          </p:cNvSpPr>
          <p:nvPr>
            <p:ph type="ftr" sz="quarter" idx="11"/>
          </p:nvPr>
        </p:nvSpPr>
        <p:spPr/>
        <p:txBody>
          <a:bodyPr/>
          <a:lstStyle/>
          <a:p>
            <a:endParaRPr lang="fr-CH" dirty="0"/>
          </a:p>
        </p:txBody>
      </p:sp>
      <p:sp>
        <p:nvSpPr>
          <p:cNvPr id="6" name="Espace réservé du numéro de diapositive 5">
            <a:extLst>
              <a:ext uri="{FF2B5EF4-FFF2-40B4-BE49-F238E27FC236}">
                <a16:creationId xmlns:a16="http://schemas.microsoft.com/office/drawing/2014/main" id="{05C06FF1-0216-4D65-B9AC-7D4978A4F661}"/>
              </a:ext>
            </a:extLst>
          </p:cNvPr>
          <p:cNvSpPr>
            <a:spLocks noGrp="1"/>
          </p:cNvSpPr>
          <p:nvPr>
            <p:ph type="sldNum" sz="quarter" idx="12"/>
          </p:nvPr>
        </p:nvSpPr>
        <p:spPr/>
        <p:txBody>
          <a:bodyPr/>
          <a:lstStyle/>
          <a:p>
            <a:fld id="{5BD89174-1C18-45E5-B7D8-29FBCF97E90A}" type="slidenum">
              <a:rPr lang="fr-CH" smtClean="0"/>
              <a:t>‹N°›</a:t>
            </a:fld>
            <a:endParaRPr lang="fr-CH" dirty="0"/>
          </a:p>
        </p:txBody>
      </p:sp>
    </p:spTree>
    <p:extLst>
      <p:ext uri="{BB962C8B-B14F-4D97-AF65-F5344CB8AC3E}">
        <p14:creationId xmlns:p14="http://schemas.microsoft.com/office/powerpoint/2010/main" val="638567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6FB093-E1DE-41EB-85C6-73BEB52A8CDD}"/>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F5AE99A8-4FDB-4A1A-B22D-C0F7CD5A566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DAB48A28-9E88-4776-BDAC-25D40077E41D}"/>
              </a:ext>
            </a:extLst>
          </p:cNvPr>
          <p:cNvSpPr>
            <a:spLocks noGrp="1"/>
          </p:cNvSpPr>
          <p:nvPr>
            <p:ph type="dt" sz="half" idx="10"/>
          </p:nvPr>
        </p:nvSpPr>
        <p:spPr/>
        <p:txBody>
          <a:bodyPr/>
          <a:lstStyle/>
          <a:p>
            <a:fld id="{09E8A1AD-BBB3-40F6-A6A2-A22AA91D6D28}" type="datetime1">
              <a:rPr lang="fr-CH" smtClean="0"/>
              <a:t>21.05.2024</a:t>
            </a:fld>
            <a:endParaRPr lang="fr-CH"/>
          </a:p>
        </p:txBody>
      </p:sp>
      <p:sp>
        <p:nvSpPr>
          <p:cNvPr id="5" name="Espace réservé du pied de page 4">
            <a:extLst>
              <a:ext uri="{FF2B5EF4-FFF2-40B4-BE49-F238E27FC236}">
                <a16:creationId xmlns:a16="http://schemas.microsoft.com/office/drawing/2014/main" id="{809D7155-4383-412E-AB9A-BBFE75313F1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9B4B840B-CA51-4010-ABE1-29F4FA0D4AAA}"/>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1147462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2B52C46-782E-43B7-9F2E-18E1E661CBAE}"/>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F89B20BE-9476-4278-A338-6AC799E59A5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13F8807-BB93-4CC3-8621-F8FB37DC23CD}"/>
              </a:ext>
            </a:extLst>
          </p:cNvPr>
          <p:cNvSpPr>
            <a:spLocks noGrp="1"/>
          </p:cNvSpPr>
          <p:nvPr>
            <p:ph type="dt" sz="half" idx="10"/>
          </p:nvPr>
        </p:nvSpPr>
        <p:spPr/>
        <p:txBody>
          <a:bodyPr/>
          <a:lstStyle/>
          <a:p>
            <a:fld id="{BC1E7363-DBFB-49F2-B40E-6514387B1693}" type="datetime1">
              <a:rPr lang="fr-CH" smtClean="0"/>
              <a:t>21.05.2024</a:t>
            </a:fld>
            <a:endParaRPr lang="fr-CH"/>
          </a:p>
        </p:txBody>
      </p:sp>
      <p:sp>
        <p:nvSpPr>
          <p:cNvPr id="5" name="Espace réservé du pied de page 4">
            <a:extLst>
              <a:ext uri="{FF2B5EF4-FFF2-40B4-BE49-F238E27FC236}">
                <a16:creationId xmlns:a16="http://schemas.microsoft.com/office/drawing/2014/main" id="{CCCFAC68-0357-47E3-9500-9573E423942D}"/>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FBBC710B-538D-4066-B433-AC2D308DCD18}"/>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2520177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168E2-856D-4296-92C7-DDACBB825517}"/>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199B8770-18AA-4916-9028-3E1E73389E1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1E39BF2-6FC8-491C-BEB8-100AA65A04A3}"/>
              </a:ext>
            </a:extLst>
          </p:cNvPr>
          <p:cNvSpPr>
            <a:spLocks noGrp="1"/>
          </p:cNvSpPr>
          <p:nvPr>
            <p:ph type="dt" sz="half" idx="10"/>
          </p:nvPr>
        </p:nvSpPr>
        <p:spPr/>
        <p:txBody>
          <a:bodyPr/>
          <a:lstStyle/>
          <a:p>
            <a:fld id="{6D179356-08CD-41D8-B02E-2632B8E149DC}" type="datetime1">
              <a:rPr lang="fr-CH" smtClean="0"/>
              <a:t>21.05.2024</a:t>
            </a:fld>
            <a:endParaRPr lang="fr-CH"/>
          </a:p>
        </p:txBody>
      </p:sp>
      <p:sp>
        <p:nvSpPr>
          <p:cNvPr id="5" name="Espace réservé du pied de page 4">
            <a:extLst>
              <a:ext uri="{FF2B5EF4-FFF2-40B4-BE49-F238E27FC236}">
                <a16:creationId xmlns:a16="http://schemas.microsoft.com/office/drawing/2014/main" id="{CDC1CE08-8D77-4673-B5FA-21C861649876}"/>
              </a:ext>
            </a:extLst>
          </p:cNvPr>
          <p:cNvSpPr>
            <a:spLocks noGrp="1"/>
          </p:cNvSpPr>
          <p:nvPr>
            <p:ph type="ftr" sz="quarter" idx="11"/>
          </p:nvPr>
        </p:nvSpPr>
        <p:spPr/>
        <p:txBody>
          <a:bodyPr/>
          <a:lstStyle/>
          <a:p>
            <a:endParaRPr lang="fr-CH" dirty="0"/>
          </a:p>
        </p:txBody>
      </p:sp>
      <p:sp>
        <p:nvSpPr>
          <p:cNvPr id="6" name="Espace réservé du numéro de diapositive 5">
            <a:extLst>
              <a:ext uri="{FF2B5EF4-FFF2-40B4-BE49-F238E27FC236}">
                <a16:creationId xmlns:a16="http://schemas.microsoft.com/office/drawing/2014/main" id="{B6BA86B1-F013-4CE3-AED4-DD61D3B28F71}"/>
              </a:ext>
            </a:extLst>
          </p:cNvPr>
          <p:cNvSpPr>
            <a:spLocks noGrp="1"/>
          </p:cNvSpPr>
          <p:nvPr>
            <p:ph type="sldNum" sz="quarter" idx="12"/>
          </p:nvPr>
        </p:nvSpPr>
        <p:spPr/>
        <p:txBody>
          <a:bodyPr/>
          <a:lstStyle/>
          <a:p>
            <a:fld id="{5BD89174-1C18-45E5-B7D8-29FBCF97E90A}" type="slidenum">
              <a:rPr lang="fr-CH" smtClean="0"/>
              <a:t>‹N°›</a:t>
            </a:fld>
            <a:endParaRPr lang="fr-CH" dirty="0"/>
          </a:p>
        </p:txBody>
      </p:sp>
      <p:pic>
        <p:nvPicPr>
          <p:cNvPr id="8" name="Image 7">
            <a:extLst>
              <a:ext uri="{FF2B5EF4-FFF2-40B4-BE49-F238E27FC236}">
                <a16:creationId xmlns:a16="http://schemas.microsoft.com/office/drawing/2014/main" id="{6020E1A5-ED7A-41AE-BE65-1E97FAECF666}"/>
              </a:ext>
            </a:extLst>
          </p:cNvPr>
          <p:cNvPicPr/>
          <p:nvPr userDrawn="1"/>
        </p:nvPicPr>
        <p:blipFill rotWithShape="1">
          <a:blip r:embed="rId2">
            <a:extLst>
              <a:ext uri="{28A0092B-C50C-407E-A947-70E740481C1C}">
                <a14:useLocalDpi xmlns:a14="http://schemas.microsoft.com/office/drawing/2010/main" val="0"/>
              </a:ext>
            </a:extLst>
          </a:blip>
          <a:srcRect r="5729"/>
          <a:stretch/>
        </p:blipFill>
        <p:spPr bwMode="auto">
          <a:xfrm>
            <a:off x="9014474" y="6289243"/>
            <a:ext cx="1724025" cy="43223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3968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631360-FCBD-41FB-9645-5F5B83483FA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A4560FBE-D173-4062-A36C-DD97C330B3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E3542BE-CAE9-45FC-A6EE-0E7211F27C9D}"/>
              </a:ext>
            </a:extLst>
          </p:cNvPr>
          <p:cNvSpPr>
            <a:spLocks noGrp="1"/>
          </p:cNvSpPr>
          <p:nvPr>
            <p:ph type="dt" sz="half" idx="10"/>
          </p:nvPr>
        </p:nvSpPr>
        <p:spPr/>
        <p:txBody>
          <a:bodyPr/>
          <a:lstStyle/>
          <a:p>
            <a:fld id="{F2629E3D-E03F-4667-BF67-A821C53CA019}" type="datetime1">
              <a:rPr lang="fr-CH" smtClean="0"/>
              <a:t>21.05.2024</a:t>
            </a:fld>
            <a:endParaRPr lang="fr-CH"/>
          </a:p>
        </p:txBody>
      </p:sp>
      <p:sp>
        <p:nvSpPr>
          <p:cNvPr id="5" name="Espace réservé du pied de page 4">
            <a:extLst>
              <a:ext uri="{FF2B5EF4-FFF2-40B4-BE49-F238E27FC236}">
                <a16:creationId xmlns:a16="http://schemas.microsoft.com/office/drawing/2014/main" id="{635EE03C-9742-4DED-8BE1-BD6D228E356B}"/>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9B2CC886-AEF1-4431-9AAB-9DEE0B56380E}"/>
              </a:ext>
            </a:extLst>
          </p:cNvPr>
          <p:cNvSpPr>
            <a:spLocks noGrp="1"/>
          </p:cNvSpPr>
          <p:nvPr>
            <p:ph type="sldNum" sz="quarter" idx="12"/>
          </p:nvPr>
        </p:nvSpPr>
        <p:spPr/>
        <p:txBody>
          <a:bodyPr/>
          <a:lstStyle/>
          <a:p>
            <a:fld id="{5BD89174-1C18-45E5-B7D8-29FBCF97E90A}" type="slidenum">
              <a:rPr lang="fr-CH" smtClean="0"/>
              <a:t>‹N°›</a:t>
            </a:fld>
            <a:endParaRPr lang="fr-CH"/>
          </a:p>
        </p:txBody>
      </p:sp>
      <p:pic>
        <p:nvPicPr>
          <p:cNvPr id="8" name="Image 7">
            <a:extLst>
              <a:ext uri="{FF2B5EF4-FFF2-40B4-BE49-F238E27FC236}">
                <a16:creationId xmlns:a16="http://schemas.microsoft.com/office/drawing/2014/main" id="{54BC4E1E-6970-4610-AD96-1CC99590A688}"/>
              </a:ext>
            </a:extLst>
          </p:cNvPr>
          <p:cNvPicPr/>
          <p:nvPr userDrawn="1"/>
        </p:nvPicPr>
        <p:blipFill rotWithShape="1">
          <a:blip r:embed="rId2">
            <a:extLst>
              <a:ext uri="{28A0092B-C50C-407E-A947-70E740481C1C}">
                <a14:useLocalDpi xmlns:a14="http://schemas.microsoft.com/office/drawing/2010/main" val="0"/>
              </a:ext>
            </a:extLst>
          </a:blip>
          <a:srcRect r="5729"/>
          <a:stretch/>
        </p:blipFill>
        <p:spPr bwMode="auto">
          <a:xfrm>
            <a:off x="7519988" y="6356350"/>
            <a:ext cx="1724025" cy="43223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40596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40042-FF44-4657-9509-E8190B1D17B4}"/>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8E42FCDB-6728-4FE0-B78D-46981B4E99B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3091E71A-7AC4-4A64-9102-16742584775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2B4C58FA-BBF5-4D5D-ADE1-F8C22DDBE5E9}"/>
              </a:ext>
            </a:extLst>
          </p:cNvPr>
          <p:cNvSpPr>
            <a:spLocks noGrp="1"/>
          </p:cNvSpPr>
          <p:nvPr>
            <p:ph type="dt" sz="half" idx="10"/>
          </p:nvPr>
        </p:nvSpPr>
        <p:spPr/>
        <p:txBody>
          <a:bodyPr/>
          <a:lstStyle/>
          <a:p>
            <a:fld id="{9440FF8F-CF96-4FDB-9619-27580290C63E}" type="datetime1">
              <a:rPr lang="fr-CH" smtClean="0"/>
              <a:t>21.05.2024</a:t>
            </a:fld>
            <a:endParaRPr lang="fr-CH"/>
          </a:p>
        </p:txBody>
      </p:sp>
      <p:sp>
        <p:nvSpPr>
          <p:cNvPr id="6" name="Espace réservé du pied de page 5">
            <a:extLst>
              <a:ext uri="{FF2B5EF4-FFF2-40B4-BE49-F238E27FC236}">
                <a16:creationId xmlns:a16="http://schemas.microsoft.com/office/drawing/2014/main" id="{AB29062A-A84D-4DA5-AE33-44417D177C17}"/>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CD7D5220-C94D-4033-B914-FDADD8145CFE}"/>
              </a:ext>
            </a:extLst>
          </p:cNvPr>
          <p:cNvSpPr>
            <a:spLocks noGrp="1"/>
          </p:cNvSpPr>
          <p:nvPr>
            <p:ph type="sldNum" sz="quarter" idx="12"/>
          </p:nvPr>
        </p:nvSpPr>
        <p:spPr/>
        <p:txBody>
          <a:bodyPr/>
          <a:lstStyle/>
          <a:p>
            <a:fld id="{5BD89174-1C18-45E5-B7D8-29FBCF97E90A}" type="slidenum">
              <a:rPr lang="fr-CH" smtClean="0"/>
              <a:t>‹N°›</a:t>
            </a:fld>
            <a:endParaRPr lang="fr-CH"/>
          </a:p>
        </p:txBody>
      </p:sp>
      <p:pic>
        <p:nvPicPr>
          <p:cNvPr id="9" name="Image 8">
            <a:extLst>
              <a:ext uri="{FF2B5EF4-FFF2-40B4-BE49-F238E27FC236}">
                <a16:creationId xmlns:a16="http://schemas.microsoft.com/office/drawing/2014/main" id="{18F20F8D-2EFD-404B-B973-50A609D46D73}"/>
              </a:ext>
            </a:extLst>
          </p:cNvPr>
          <p:cNvPicPr/>
          <p:nvPr userDrawn="1"/>
        </p:nvPicPr>
        <p:blipFill rotWithShape="1">
          <a:blip r:embed="rId2">
            <a:extLst>
              <a:ext uri="{28A0092B-C50C-407E-A947-70E740481C1C}">
                <a14:useLocalDpi xmlns:a14="http://schemas.microsoft.com/office/drawing/2010/main" val="0"/>
              </a:ext>
            </a:extLst>
          </a:blip>
          <a:srcRect r="5729"/>
          <a:stretch/>
        </p:blipFill>
        <p:spPr bwMode="auto">
          <a:xfrm>
            <a:off x="7519988" y="6322796"/>
            <a:ext cx="1724025" cy="43223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9850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5C2CCF-1245-4471-BC15-CCA82547A76B}"/>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C95CF487-FE81-4B4A-81EE-43CE272F82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D476CCA-20EF-4B36-9273-40949607DA9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1A70FE3B-1339-4559-9CF4-162ED2C4DD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F625D08-D88E-400B-9D8F-8541DE1DC35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DE047CE1-5E52-4AC5-A668-CF0A919B287D}"/>
              </a:ext>
            </a:extLst>
          </p:cNvPr>
          <p:cNvSpPr>
            <a:spLocks noGrp="1"/>
          </p:cNvSpPr>
          <p:nvPr>
            <p:ph type="dt" sz="half" idx="10"/>
          </p:nvPr>
        </p:nvSpPr>
        <p:spPr/>
        <p:txBody>
          <a:bodyPr/>
          <a:lstStyle/>
          <a:p>
            <a:fld id="{D1AB04A3-4CBE-4455-8FBD-ECED8C8F7B9B}" type="datetime1">
              <a:rPr lang="fr-CH" smtClean="0"/>
              <a:t>21.05.2024</a:t>
            </a:fld>
            <a:endParaRPr lang="fr-CH"/>
          </a:p>
        </p:txBody>
      </p:sp>
      <p:sp>
        <p:nvSpPr>
          <p:cNvPr id="8" name="Espace réservé du pied de page 7">
            <a:extLst>
              <a:ext uri="{FF2B5EF4-FFF2-40B4-BE49-F238E27FC236}">
                <a16:creationId xmlns:a16="http://schemas.microsoft.com/office/drawing/2014/main" id="{B2284E26-667D-4F47-80E4-EAFDABDA1516}"/>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BBFBA6AB-0697-428A-A631-D0EBAEBEA0ED}"/>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2109819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DFB07B-DC55-4053-8AAE-17B77294C82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988CA198-723A-45B9-A2B2-C0C5FACD74C6}"/>
              </a:ext>
            </a:extLst>
          </p:cNvPr>
          <p:cNvSpPr>
            <a:spLocks noGrp="1"/>
          </p:cNvSpPr>
          <p:nvPr>
            <p:ph type="dt" sz="half" idx="10"/>
          </p:nvPr>
        </p:nvSpPr>
        <p:spPr/>
        <p:txBody>
          <a:bodyPr/>
          <a:lstStyle/>
          <a:p>
            <a:fld id="{2FA4EAEC-1FD2-486E-91FD-F4B39AE4311A}" type="datetime1">
              <a:rPr lang="fr-CH" smtClean="0"/>
              <a:t>21.05.2024</a:t>
            </a:fld>
            <a:endParaRPr lang="fr-CH"/>
          </a:p>
        </p:txBody>
      </p:sp>
      <p:sp>
        <p:nvSpPr>
          <p:cNvPr id="4" name="Espace réservé du pied de page 3">
            <a:extLst>
              <a:ext uri="{FF2B5EF4-FFF2-40B4-BE49-F238E27FC236}">
                <a16:creationId xmlns:a16="http://schemas.microsoft.com/office/drawing/2014/main" id="{4EBEA7A7-B8BE-4573-818C-D4F74CAAE218}"/>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BDAAC45E-1C05-45ED-888D-BC10F7B9C912}"/>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1632605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1408089-2F19-4B35-9C89-71F913BA0A8A}"/>
              </a:ext>
            </a:extLst>
          </p:cNvPr>
          <p:cNvSpPr>
            <a:spLocks noGrp="1"/>
          </p:cNvSpPr>
          <p:nvPr>
            <p:ph type="dt" sz="half" idx="10"/>
          </p:nvPr>
        </p:nvSpPr>
        <p:spPr/>
        <p:txBody>
          <a:bodyPr/>
          <a:lstStyle/>
          <a:p>
            <a:fld id="{59F059FD-2F9D-4B46-A068-A1A7C0416E6A}" type="datetime1">
              <a:rPr lang="fr-CH" smtClean="0"/>
              <a:t>21.05.2024</a:t>
            </a:fld>
            <a:endParaRPr lang="fr-CH"/>
          </a:p>
        </p:txBody>
      </p:sp>
      <p:sp>
        <p:nvSpPr>
          <p:cNvPr id="3" name="Espace réservé du pied de page 2">
            <a:extLst>
              <a:ext uri="{FF2B5EF4-FFF2-40B4-BE49-F238E27FC236}">
                <a16:creationId xmlns:a16="http://schemas.microsoft.com/office/drawing/2014/main" id="{E0780A49-BF34-4FE2-9F99-9E697D3762BB}"/>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54DA0CF9-51D1-43FB-8051-C5235D672E41}"/>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2809577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03B06E-DCC9-4566-B07F-65C6DFFA636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8404B6CE-AEAB-4229-9AC3-7791442D6E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7464D9BE-A330-48EB-BAF6-D1C6F12AB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1BDCB91-0D74-49C9-9EAC-EEAAD5032DED}"/>
              </a:ext>
            </a:extLst>
          </p:cNvPr>
          <p:cNvSpPr>
            <a:spLocks noGrp="1"/>
          </p:cNvSpPr>
          <p:nvPr>
            <p:ph type="dt" sz="half" idx="10"/>
          </p:nvPr>
        </p:nvSpPr>
        <p:spPr/>
        <p:txBody>
          <a:bodyPr/>
          <a:lstStyle/>
          <a:p>
            <a:fld id="{9F24E60C-9304-424E-9B16-EC7861734A36}" type="datetime1">
              <a:rPr lang="fr-CH" smtClean="0"/>
              <a:t>21.05.2024</a:t>
            </a:fld>
            <a:endParaRPr lang="fr-CH"/>
          </a:p>
        </p:txBody>
      </p:sp>
      <p:sp>
        <p:nvSpPr>
          <p:cNvPr id="6" name="Espace réservé du pied de page 5">
            <a:extLst>
              <a:ext uri="{FF2B5EF4-FFF2-40B4-BE49-F238E27FC236}">
                <a16:creationId xmlns:a16="http://schemas.microsoft.com/office/drawing/2014/main" id="{33301CF1-5413-45C7-83FC-779F2C9E1AB4}"/>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8D9B08E2-EA6F-4A3C-987B-F1466A28512D}"/>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40607340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3537A8-322E-4ED7-BCA2-8C03B372FA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659A325-8C1B-441C-B593-5D474B7C3D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5066DB9A-D375-4DE1-874F-2523FDAF5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92220AD-A6A5-4692-A068-BF658DD56917}"/>
              </a:ext>
            </a:extLst>
          </p:cNvPr>
          <p:cNvSpPr>
            <a:spLocks noGrp="1"/>
          </p:cNvSpPr>
          <p:nvPr>
            <p:ph type="dt" sz="half" idx="10"/>
          </p:nvPr>
        </p:nvSpPr>
        <p:spPr/>
        <p:txBody>
          <a:bodyPr/>
          <a:lstStyle/>
          <a:p>
            <a:fld id="{3671EB7E-3F5E-476A-B0D1-9AFF1BB53FCE}" type="datetime1">
              <a:rPr lang="fr-CH" smtClean="0"/>
              <a:t>21.05.2024</a:t>
            </a:fld>
            <a:endParaRPr lang="fr-CH"/>
          </a:p>
        </p:txBody>
      </p:sp>
      <p:sp>
        <p:nvSpPr>
          <p:cNvPr id="6" name="Espace réservé du pied de page 5">
            <a:extLst>
              <a:ext uri="{FF2B5EF4-FFF2-40B4-BE49-F238E27FC236}">
                <a16:creationId xmlns:a16="http://schemas.microsoft.com/office/drawing/2014/main" id="{F3799C9B-68F3-4390-8FC2-504C5ACCA288}"/>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A34A131C-F64E-4C11-9940-FEAFB578AE07}"/>
              </a:ext>
            </a:extLst>
          </p:cNvPr>
          <p:cNvSpPr>
            <a:spLocks noGrp="1"/>
          </p:cNvSpPr>
          <p:nvPr>
            <p:ph type="sldNum" sz="quarter" idx="12"/>
          </p:nvPr>
        </p:nvSpPr>
        <p:spPr/>
        <p:txBody>
          <a:bodyPr/>
          <a:lstStyle/>
          <a:p>
            <a:fld id="{5BD89174-1C18-45E5-B7D8-29FBCF97E90A}" type="slidenum">
              <a:rPr lang="fr-CH" smtClean="0"/>
              <a:t>‹N°›</a:t>
            </a:fld>
            <a:endParaRPr lang="fr-CH"/>
          </a:p>
        </p:txBody>
      </p:sp>
    </p:spTree>
    <p:extLst>
      <p:ext uri="{BB962C8B-B14F-4D97-AF65-F5344CB8AC3E}">
        <p14:creationId xmlns:p14="http://schemas.microsoft.com/office/powerpoint/2010/main" val="3312106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86F8D7D-2F27-49D4-A946-057FD8E52D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410C16BD-4E4C-49CD-AD02-6A520E8E54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B029DFAF-115D-4899-8E65-D2AF641D49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923CF-5696-49B6-BEA5-80705958A1CC}" type="datetime1">
              <a:rPr lang="fr-CH" smtClean="0"/>
              <a:t>21.05.2024</a:t>
            </a:fld>
            <a:endParaRPr lang="fr-CH"/>
          </a:p>
        </p:txBody>
      </p:sp>
      <p:sp>
        <p:nvSpPr>
          <p:cNvPr id="5" name="Espace réservé du pied de page 4">
            <a:extLst>
              <a:ext uri="{FF2B5EF4-FFF2-40B4-BE49-F238E27FC236}">
                <a16:creationId xmlns:a16="http://schemas.microsoft.com/office/drawing/2014/main" id="{8F95234D-3AED-412E-9B74-835BA8A6CF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D307554F-D819-41FE-8B8B-8EB3394B4E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89174-1C18-45E5-B7D8-29FBCF97E90A}" type="slidenum">
              <a:rPr lang="fr-CH" smtClean="0"/>
              <a:t>‹N°›</a:t>
            </a:fld>
            <a:endParaRPr lang="fr-CH" dirty="0"/>
          </a:p>
        </p:txBody>
      </p:sp>
    </p:spTree>
    <p:extLst>
      <p:ext uri="{BB962C8B-B14F-4D97-AF65-F5344CB8AC3E}">
        <p14:creationId xmlns:p14="http://schemas.microsoft.com/office/powerpoint/2010/main" val="2318454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Calibri (Corps)"/>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mazou-avocats.ch/" TargetMode="External"/><Relationship Id="rId2" Type="http://schemas.openxmlformats.org/officeDocument/2006/relationships/hyperlink" Target="mailto:miriam.mazou@mazou-avocats.ch"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7A6763-7064-47EC-BA1D-0F66278450D5}"/>
              </a:ext>
            </a:extLst>
          </p:cNvPr>
          <p:cNvSpPr>
            <a:spLocks noGrp="1"/>
          </p:cNvSpPr>
          <p:nvPr>
            <p:ph type="ctrTitle"/>
          </p:nvPr>
        </p:nvSpPr>
        <p:spPr>
          <a:xfrm>
            <a:off x="1524000" y="1600200"/>
            <a:ext cx="9144000" cy="1280160"/>
          </a:xfrm>
        </p:spPr>
        <p:txBody>
          <a:bodyPr>
            <a:normAutofit fontScale="90000"/>
          </a:bodyPr>
          <a:lstStyle/>
          <a:p>
            <a:br>
              <a:rPr lang="fr-CH" sz="3600" b="1" dirty="0"/>
            </a:br>
            <a:br>
              <a:rPr lang="fr-CH" sz="3600" b="1" dirty="0">
                <a:latin typeface="Calibri (Corps)"/>
              </a:rPr>
            </a:br>
            <a:r>
              <a:rPr lang="fr-CH" sz="4400" b="1" i="0" dirty="0">
                <a:solidFill>
                  <a:srgbClr val="111827"/>
                </a:solidFill>
                <a:effectLst/>
                <a:highlight>
                  <a:srgbClr val="FFFFFF"/>
                </a:highlight>
                <a:latin typeface="Calibri (Corps)"/>
              </a:rPr>
              <a:t>La corruption: questions choisies et jurisprudence récente</a:t>
            </a:r>
            <a:endParaRPr lang="fr-CH" sz="4400" b="1" dirty="0">
              <a:latin typeface="Calibri (Corps)"/>
            </a:endParaRPr>
          </a:p>
        </p:txBody>
      </p:sp>
      <p:sp>
        <p:nvSpPr>
          <p:cNvPr id="3" name="Sous-titre 2">
            <a:extLst>
              <a:ext uri="{FF2B5EF4-FFF2-40B4-BE49-F238E27FC236}">
                <a16:creationId xmlns:a16="http://schemas.microsoft.com/office/drawing/2014/main" id="{E0675719-349D-423E-859D-52FB60543F47}"/>
              </a:ext>
            </a:extLst>
          </p:cNvPr>
          <p:cNvSpPr>
            <a:spLocks noGrp="1"/>
          </p:cNvSpPr>
          <p:nvPr>
            <p:ph type="subTitle" idx="1"/>
          </p:nvPr>
        </p:nvSpPr>
        <p:spPr>
          <a:xfrm>
            <a:off x="1524000" y="3183874"/>
            <a:ext cx="9144000" cy="3207299"/>
          </a:xfrm>
        </p:spPr>
        <p:txBody>
          <a:bodyPr>
            <a:normAutofit fontScale="92500" lnSpcReduction="20000"/>
          </a:bodyPr>
          <a:lstStyle/>
          <a:p>
            <a:endParaRPr lang="fr-CH" sz="3200" b="1" dirty="0"/>
          </a:p>
          <a:p>
            <a:r>
              <a:rPr lang="fr-CH" sz="4000" b="1" i="0" dirty="0">
                <a:effectLst/>
                <a:highlight>
                  <a:srgbClr val="FFFFFF"/>
                </a:highlight>
              </a:rPr>
              <a:t>Soirée d’études juridiques </a:t>
            </a:r>
            <a:r>
              <a:rPr lang="fr-CH" sz="4000" b="1" i="0" dirty="0" err="1">
                <a:effectLst/>
                <a:highlight>
                  <a:srgbClr val="FFFFFF"/>
                </a:highlight>
              </a:rPr>
              <a:t>JdT</a:t>
            </a:r>
            <a:r>
              <a:rPr lang="fr-CH" sz="4000" b="1" i="0" dirty="0">
                <a:effectLst/>
                <a:highlight>
                  <a:srgbClr val="FFFFFF"/>
                </a:highlight>
              </a:rPr>
              <a:t>/OAV</a:t>
            </a:r>
          </a:p>
          <a:p>
            <a:endParaRPr lang="fr-CH" b="1" dirty="0"/>
          </a:p>
          <a:p>
            <a:r>
              <a:rPr lang="fr-CH" sz="3000" b="1" dirty="0">
                <a:latin typeface="Calibri (Corps)"/>
              </a:rPr>
              <a:t>21 Mai 2024</a:t>
            </a:r>
          </a:p>
          <a:p>
            <a:endParaRPr lang="fr-CH" sz="3000" dirty="0"/>
          </a:p>
          <a:p>
            <a:r>
              <a:rPr lang="fr-CH" sz="3000" b="1" dirty="0">
                <a:solidFill>
                  <a:srgbClr val="A35345"/>
                </a:solidFill>
              </a:rPr>
              <a:t>Miriam Mazou</a:t>
            </a:r>
          </a:p>
          <a:p>
            <a:r>
              <a:rPr lang="fr-CH" altLang="fr-FR" sz="3000" dirty="0">
                <a:solidFill>
                  <a:srgbClr val="A35345"/>
                </a:solidFill>
              </a:rPr>
              <a:t>Avocate, spécialiste FSA droit pénal</a:t>
            </a:r>
          </a:p>
          <a:p>
            <a:endParaRPr lang="fr-CH" dirty="0"/>
          </a:p>
        </p:txBody>
      </p:sp>
      <p:sp>
        <p:nvSpPr>
          <p:cNvPr id="4" name="Espace réservé du numéro de diapositive 3">
            <a:extLst>
              <a:ext uri="{FF2B5EF4-FFF2-40B4-BE49-F238E27FC236}">
                <a16:creationId xmlns:a16="http://schemas.microsoft.com/office/drawing/2014/main" id="{F03B4B99-8652-43F4-AFC5-DA4701C42B74}"/>
              </a:ext>
            </a:extLst>
          </p:cNvPr>
          <p:cNvSpPr>
            <a:spLocks noGrp="1"/>
          </p:cNvSpPr>
          <p:nvPr>
            <p:ph type="sldNum" sz="quarter" idx="12"/>
          </p:nvPr>
        </p:nvSpPr>
        <p:spPr/>
        <p:txBody>
          <a:bodyPr/>
          <a:lstStyle/>
          <a:p>
            <a:fld id="{5BD89174-1C18-45E5-B7D8-29FBCF97E90A}" type="slidenum">
              <a:rPr lang="fr-CH" b="1" smtClean="0"/>
              <a:t>1</a:t>
            </a:fld>
            <a:endParaRPr lang="fr-CH" b="1" dirty="0"/>
          </a:p>
        </p:txBody>
      </p:sp>
      <p:pic>
        <p:nvPicPr>
          <p:cNvPr id="6" name="Image 5">
            <a:extLst>
              <a:ext uri="{FF2B5EF4-FFF2-40B4-BE49-F238E27FC236}">
                <a16:creationId xmlns:a16="http://schemas.microsoft.com/office/drawing/2014/main" id="{E1246601-A1C6-43D3-B4FC-4DAEBCC1EEB6}"/>
              </a:ext>
            </a:extLst>
          </p:cNvPr>
          <p:cNvPicPr/>
          <p:nvPr/>
        </p:nvPicPr>
        <p:blipFill rotWithShape="1">
          <a:blip r:embed="rId2">
            <a:extLst>
              <a:ext uri="{28A0092B-C50C-407E-A947-70E740481C1C}">
                <a14:useLocalDpi xmlns:a14="http://schemas.microsoft.com/office/drawing/2010/main" val="0"/>
              </a:ext>
            </a:extLst>
          </a:blip>
          <a:srcRect r="5729"/>
          <a:stretch/>
        </p:blipFill>
        <p:spPr bwMode="auto">
          <a:xfrm>
            <a:off x="661987" y="466827"/>
            <a:ext cx="1724025" cy="43223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50549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Corruption privée passive</a:t>
            </a:r>
            <a:br>
              <a:rPr lang="fr-CH" sz="3600" b="1" dirty="0">
                <a:latin typeface="Calibri (Corps)"/>
              </a:rPr>
            </a:br>
            <a:endParaRPr lang="fr-CH" sz="3600" b="1" dirty="0">
              <a:latin typeface="Calibri (Corps)"/>
            </a:endParaRP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lang="fr-CH" sz="2600" b="1" baseline="30000" dirty="0" err="1">
                <a:solidFill>
                  <a:prstClr val="black"/>
                </a:solidFill>
                <a:highlight>
                  <a:srgbClr val="FFFFFF"/>
                </a:highlight>
                <a:latin typeface="Calibri (Corps)"/>
              </a:rPr>
              <a:t>novies</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(en vigueur depuis le 1</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er</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juillet 2016)</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b="1" baseline="30000" dirty="0">
                <a:solidFill>
                  <a:prstClr val="black"/>
                </a:solidFill>
                <a:highlight>
                  <a:srgbClr val="FFFFFF"/>
                </a:highlight>
                <a:latin typeface="Calibri (Corps)"/>
              </a:rPr>
              <a:t>1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rPr>
              <a:t>Quiconque, en tant qu’employé, en tant qu’associé, en tant que mandataire ou en tant qu’autre auxiliaire d’autrui dans le secteur privé</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rPr>
              <a:t>, sollicite, se fait promettre ou accepte, en sa faveur ou en faveur d’un tiers</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rPr>
              <a:t>,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rPr>
              <a:t>un avantage indu pour l’exécution ou l’omission d’un acte en relation avec son activité professionnelle ou commerciale et qui est contraire à ses devoirs ou dépend de son pouvoir d’appréciation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rPr>
              <a:t>est puni d’une peine privative de liberté de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rPr>
              <a:t>trois ans au plus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rPr>
              <a:t>ou d’une peine pécuniaire.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CH" sz="2400" b="0" i="0" u="none" strike="noStrike" kern="1200" cap="none" spc="0" normalizeH="0" baseline="0" noProof="0" dirty="0">
              <a:ln>
                <a:noFill/>
              </a:ln>
              <a:solidFill>
                <a:prstClr val="black"/>
              </a:solidFill>
              <a:effectLst/>
              <a:highlight>
                <a:srgbClr val="FFFFFF"/>
              </a:highlight>
              <a:uLnTx/>
              <a:uFillTx/>
              <a:latin typeface="Calibri (Corp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b="1" baseline="30000" dirty="0">
                <a:solidFill>
                  <a:prstClr val="black"/>
                </a:solidFill>
                <a:highlight>
                  <a:srgbClr val="FFFFFF"/>
                </a:highlight>
                <a:latin typeface="Calibri (Corps)"/>
              </a:rPr>
              <a:t>2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rPr>
              <a:t>Dans les cas de peu de gravité, l’infraction n’est poursuivie que sur plainte.</a:t>
            </a:r>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10</a:t>
            </a:fld>
            <a:endParaRPr lang="fr-CH" dirty="0"/>
          </a:p>
        </p:txBody>
      </p:sp>
    </p:spTree>
    <p:extLst>
      <p:ext uri="{BB962C8B-B14F-4D97-AF65-F5344CB8AC3E}">
        <p14:creationId xmlns:p14="http://schemas.microsoft.com/office/powerpoint/2010/main" val="1990103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Dispositions communes</a:t>
            </a:r>
            <a:br>
              <a:rPr lang="fr-CH" sz="3600" b="1" dirty="0">
                <a:latin typeface="Calibri (Corps)"/>
              </a:rPr>
            </a:br>
            <a:endParaRPr lang="fr-CH" sz="3600" b="1" dirty="0">
              <a:latin typeface="Calibri (Corps)"/>
            </a:endParaRP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lang="fr-CH" sz="2600" b="1" baseline="30000" dirty="0">
                <a:solidFill>
                  <a:prstClr val="black"/>
                </a:solidFill>
                <a:highlight>
                  <a:srgbClr val="FFFFFF"/>
                </a:highlight>
                <a:latin typeface="Calibri (Corps)"/>
              </a:rPr>
              <a:t>decies</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4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1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Ne constituent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pas</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des avantages indus:</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a. les avantages autorisés par le règlement de service ou convenus par contrat;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b. les </a:t>
            </a:r>
            <a:r>
              <a:rPr lang="fr-CH" sz="2400" b="1" dirty="0">
                <a:solidFill>
                  <a:prstClr val="black"/>
                </a:solidFill>
                <a:highlight>
                  <a:srgbClr val="FFFFFF"/>
                </a:highlight>
                <a:latin typeface="Calibri (Corps)"/>
              </a:rPr>
              <a:t>avantages de faible importance qui sont conformes aux usages sociaux</a:t>
            </a:r>
            <a:r>
              <a:rPr lang="fr-CH" sz="2400" dirty="0">
                <a:solidFill>
                  <a:prstClr val="black"/>
                </a:solidFill>
                <a:highlight>
                  <a:srgbClr val="FFFFFF"/>
                </a:highlight>
                <a:latin typeface="Calibri (Corp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CH" sz="2400" dirty="0">
              <a:solidFill>
                <a:prstClr val="black"/>
              </a:solidFill>
              <a:highlight>
                <a:srgbClr val="FFFFFF"/>
              </a:highlight>
              <a:latin typeface="Calibri (Corps)"/>
            </a:endParaRPr>
          </a:p>
          <a:p>
            <a:pPr marL="0" indent="0" algn="just">
              <a:buNone/>
              <a:defRPr/>
            </a:pPr>
            <a:r>
              <a:rPr lang="fr-CH" sz="2400" b="1" baseline="30000" dirty="0">
                <a:solidFill>
                  <a:prstClr val="black"/>
                </a:solidFill>
                <a:highlight>
                  <a:srgbClr val="FFFFFF"/>
                </a:highlight>
                <a:latin typeface="Calibri (Corps)"/>
              </a:rPr>
              <a:t>2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rPr>
              <a:t>Les particuliers qui accomplissent des tâches publiques sont assimilés aux agents publics.</a:t>
            </a:r>
            <a:endParaRPr lang="fr-CH" sz="2400" dirty="0">
              <a:solidFill>
                <a:prstClr val="black"/>
              </a:solidFill>
              <a:highlight>
                <a:srgbClr val="FFFFFF"/>
              </a:highlight>
              <a:latin typeface="Calibri (Corps)"/>
            </a:endParaRP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11</a:t>
            </a:fld>
            <a:endParaRPr lang="fr-CH" dirty="0"/>
          </a:p>
        </p:txBody>
      </p:sp>
    </p:spTree>
    <p:extLst>
      <p:ext uri="{BB962C8B-B14F-4D97-AF65-F5344CB8AC3E}">
        <p14:creationId xmlns:p14="http://schemas.microsoft.com/office/powerpoint/2010/main" val="3360288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a:xfrm>
            <a:off x="838200" y="365125"/>
            <a:ext cx="10515600" cy="1236163"/>
          </a:xfrm>
        </p:spPr>
        <p:txBody>
          <a:bodyPr>
            <a:normAutofit fontScale="90000"/>
          </a:bodyPr>
          <a:lstStyle/>
          <a:p>
            <a:pPr lvl="1" algn="ctr"/>
            <a:br>
              <a:rPr lang="fr-CH" sz="3600" b="1" dirty="0">
                <a:latin typeface="Calibri (Corps)"/>
              </a:rPr>
            </a:br>
            <a:r>
              <a:rPr lang="fr-CH" sz="3600" b="1" dirty="0">
                <a:latin typeface="Calibri (Corps)"/>
              </a:rPr>
              <a:t>Mesures contre la manipulation de compétitions sportives </a:t>
            </a:r>
            <a:r>
              <a:rPr kumimoji="0" lang="fr-CH" sz="3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Loi fédérale sur l’encouragement du sport</a:t>
            </a:r>
            <a:r>
              <a:rPr lang="fr-CH" sz="3600" b="1" dirty="0">
                <a:solidFill>
                  <a:prstClr val="black"/>
                </a:solidFill>
                <a:highlight>
                  <a:srgbClr val="FFFFFF"/>
                </a:highlight>
                <a:latin typeface="Calibri (Corps)"/>
              </a:rPr>
              <a:t> (RS 415.0) </a:t>
            </a:r>
            <a:br>
              <a:rPr kumimoji="0" lang="fr-CH" sz="3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br>
            <a:br>
              <a:rPr lang="fr-CH" sz="3600" b="1" dirty="0">
                <a:latin typeface="Calibri (Corps)"/>
              </a:rPr>
            </a:br>
            <a:endParaRPr lang="fr-CH" sz="3600" b="1" dirty="0">
              <a:latin typeface="Calibri (Corps)"/>
            </a:endParaRP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520456"/>
            <a:ext cx="10515600" cy="4656507"/>
          </a:xfrm>
        </p:spPr>
        <p:txBody>
          <a:bodyPr>
            <a:normAutofit fontScale="850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25 a </a:t>
            </a:r>
            <a:r>
              <a:rPr kumimoji="0" lang="fr-CH" sz="2600" b="1" i="0" u="none" strike="noStrike" kern="1200" cap="none" spc="0" normalizeH="0" baseline="0" noProof="0" dirty="0" err="1">
                <a:ln>
                  <a:noFill/>
                </a:ln>
                <a:solidFill>
                  <a:prstClr val="black"/>
                </a:solidFill>
                <a:effectLst/>
                <a:highlight>
                  <a:srgbClr val="FFFFFF"/>
                </a:highlight>
                <a:uLnTx/>
                <a:uFillTx/>
                <a:latin typeface="Calibri (Corps)"/>
                <a:ea typeface="+mn-ea"/>
                <a:cs typeface="+mn-cs"/>
              </a:rPr>
              <a:t>LESp</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D</a:t>
            </a:r>
            <a:r>
              <a:rPr lang="fr-CH" sz="2600" b="1" dirty="0" err="1">
                <a:solidFill>
                  <a:prstClr val="black"/>
                </a:solidFill>
                <a:highlight>
                  <a:srgbClr val="FFFFFF"/>
                </a:highlight>
                <a:latin typeface="Calibri (Corps)"/>
              </a:rPr>
              <a:t>isposition</a:t>
            </a:r>
            <a:r>
              <a:rPr lang="fr-CH" sz="2600" b="1" dirty="0">
                <a:solidFill>
                  <a:prstClr val="black"/>
                </a:solidFill>
                <a:highlight>
                  <a:srgbClr val="FFFFFF"/>
                </a:highlight>
                <a:latin typeface="Calibri (Corps)"/>
              </a:rPr>
              <a:t> pénale (en vigueur depuis le 1</a:t>
            </a:r>
            <a:r>
              <a:rPr lang="fr-CH" sz="2600" b="1" baseline="30000" dirty="0">
                <a:solidFill>
                  <a:prstClr val="black"/>
                </a:solidFill>
                <a:highlight>
                  <a:srgbClr val="FFFFFF"/>
                </a:highlight>
                <a:latin typeface="Calibri (Corps)"/>
              </a:rPr>
              <a:t>er</a:t>
            </a:r>
            <a:r>
              <a:rPr lang="fr-CH" sz="2600" b="1" dirty="0">
                <a:solidFill>
                  <a:prstClr val="black"/>
                </a:solidFill>
                <a:highlight>
                  <a:srgbClr val="FFFFFF"/>
                </a:highlight>
                <a:latin typeface="Calibri (Corps)"/>
              </a:rPr>
              <a:t> janvier 2019)</a:t>
            </a:r>
            <a:endPar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1 Quiconque offre, promet ou octroie un avantage indu à une personne exerçant une fonction dans le cadre </a:t>
            </a:r>
            <a:r>
              <a:rPr lang="fr-CH" sz="2400" b="1" dirty="0">
                <a:solidFill>
                  <a:prstClr val="black"/>
                </a:solidFill>
                <a:highlight>
                  <a:srgbClr val="FFFFFF"/>
                </a:highlight>
                <a:latin typeface="Calibri (Corps)"/>
              </a:rPr>
              <a:t>d’une compétition sportive pour laquelle des paris sont proposés</a:t>
            </a:r>
            <a:r>
              <a:rPr lang="fr-CH" sz="2400" dirty="0">
                <a:solidFill>
                  <a:prstClr val="black"/>
                </a:solidFill>
                <a:highlight>
                  <a:srgbClr val="FFFFFF"/>
                </a:highlight>
                <a:latin typeface="Calibri (Corps)"/>
              </a:rPr>
              <a:t>, dans le but de fausser le cours de la compétition en faveur de cette personne ou d’un tiers (manipulation indirecte), est puni d’une peine privative de liberté de </a:t>
            </a:r>
            <a:r>
              <a:rPr lang="fr-CH" sz="2400" b="1" dirty="0">
                <a:solidFill>
                  <a:prstClr val="black"/>
                </a:solidFill>
                <a:highlight>
                  <a:srgbClr val="FFFFFF"/>
                </a:highlight>
                <a:latin typeface="Calibri (Corps)"/>
              </a:rPr>
              <a:t>trois ans au plus </a:t>
            </a:r>
            <a:r>
              <a:rPr lang="fr-CH" sz="2400" dirty="0">
                <a:solidFill>
                  <a:prstClr val="black"/>
                </a:solidFill>
                <a:highlight>
                  <a:srgbClr val="FFFFFF"/>
                </a:highlight>
                <a:latin typeface="Calibri (Corps)"/>
              </a:rPr>
              <a:t>ou d’une peine pécuniaire.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2 Quiconque, en tant que personne exerçant une fonction dans le cadre </a:t>
            </a:r>
            <a:r>
              <a:rPr lang="fr-CH" sz="2400" b="1" dirty="0">
                <a:solidFill>
                  <a:prstClr val="black"/>
                </a:solidFill>
                <a:highlight>
                  <a:srgbClr val="FFFFFF"/>
                </a:highlight>
                <a:latin typeface="Calibri (Corps)"/>
              </a:rPr>
              <a:t>d’une compétition sportive pour laquelle des paris sont proposés</a:t>
            </a:r>
            <a:r>
              <a:rPr lang="fr-CH" sz="2400" dirty="0">
                <a:solidFill>
                  <a:prstClr val="black"/>
                </a:solidFill>
                <a:highlight>
                  <a:srgbClr val="FFFFFF"/>
                </a:highlight>
                <a:latin typeface="Calibri (Corps)"/>
              </a:rPr>
              <a:t>, sollicite, se fait promettre ou accepte un avantage indu en sa faveur ou en faveur d’un tiers dans le but de fausser le cours de la compétition (manipulation directe) est puni d’une peine privative de liberté de </a:t>
            </a:r>
            <a:r>
              <a:rPr lang="fr-CH" sz="2400" b="1" dirty="0">
                <a:solidFill>
                  <a:prstClr val="black"/>
                </a:solidFill>
                <a:highlight>
                  <a:srgbClr val="FFFFFF"/>
                </a:highlight>
                <a:latin typeface="Calibri (Corps)"/>
              </a:rPr>
              <a:t>trois ans au plus </a:t>
            </a:r>
            <a:r>
              <a:rPr lang="fr-CH" sz="2400" dirty="0">
                <a:solidFill>
                  <a:prstClr val="black"/>
                </a:solidFill>
                <a:highlight>
                  <a:srgbClr val="FFFFFF"/>
                </a:highlight>
                <a:latin typeface="Calibri (Corps)"/>
              </a:rPr>
              <a:t>ou d’une peine pécuniaire.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3 </a:t>
            </a:r>
            <a:r>
              <a:rPr lang="fr-CH" sz="2400" b="1" dirty="0">
                <a:solidFill>
                  <a:prstClr val="black"/>
                </a:solidFill>
                <a:highlight>
                  <a:srgbClr val="FFFFFF"/>
                </a:highlight>
                <a:latin typeface="Calibri (Corps)"/>
              </a:rPr>
              <a:t>Dans les cas graves</a:t>
            </a:r>
            <a:r>
              <a:rPr lang="fr-CH" sz="2400" dirty="0">
                <a:solidFill>
                  <a:prstClr val="black"/>
                </a:solidFill>
                <a:highlight>
                  <a:srgbClr val="FFFFFF"/>
                </a:highlight>
                <a:latin typeface="Calibri (Corps)"/>
              </a:rPr>
              <a:t>, le juge prononce une peine privative de liberté de </a:t>
            </a:r>
            <a:r>
              <a:rPr lang="fr-CH" sz="2400" b="1" dirty="0">
                <a:solidFill>
                  <a:prstClr val="black"/>
                </a:solidFill>
                <a:highlight>
                  <a:srgbClr val="FFFFFF"/>
                </a:highlight>
                <a:latin typeface="Calibri (Corps)"/>
              </a:rPr>
              <a:t>cinq ans au plus </a:t>
            </a:r>
            <a:r>
              <a:rPr lang="fr-CH" sz="2400" dirty="0">
                <a:solidFill>
                  <a:prstClr val="black"/>
                </a:solidFill>
                <a:highlight>
                  <a:srgbClr val="FFFFFF"/>
                </a:highlight>
                <a:latin typeface="Calibri (Corps)"/>
              </a:rPr>
              <a:t>ou une peine pécuniaire. Le cas est grave notamment lorsque le délinquant: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a. agit comme membre d’une bande formée pour se livrer de manière systématique à la manipulation indirecte ou directe de compétitions;</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dirty="0">
                <a:solidFill>
                  <a:prstClr val="black"/>
                </a:solidFill>
                <a:highlight>
                  <a:srgbClr val="FFFFFF"/>
                </a:highlight>
                <a:latin typeface="Calibri (Corps)"/>
              </a:rPr>
              <a:t>b. réalise un chiffre d’affaires ou un gain importants en faisant métier de manipuler des compétitions.</a:t>
            </a: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12</a:t>
            </a:fld>
            <a:endParaRPr lang="fr-CH" dirty="0"/>
          </a:p>
        </p:txBody>
      </p:sp>
    </p:spTree>
    <p:extLst>
      <p:ext uri="{BB962C8B-B14F-4D97-AF65-F5344CB8AC3E}">
        <p14:creationId xmlns:p14="http://schemas.microsoft.com/office/powerpoint/2010/main" val="5615924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r>
              <a:rPr lang="fr-CH" b="1" dirty="0"/>
              <a:t>B. Questions choisies</a:t>
            </a:r>
            <a:br>
              <a:rPr lang="fr-CH" b="1" dirty="0"/>
            </a:br>
            <a:endParaRPr lang="fr-CH" b="1" dirty="0"/>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lvl="1"/>
            <a:r>
              <a:rPr lang="fr-CH" sz="2600" b="1" dirty="0"/>
              <a:t>Sanctions et conséquences</a:t>
            </a:r>
          </a:p>
          <a:p>
            <a:pPr lvl="1"/>
            <a:r>
              <a:rPr lang="fr-CH" sz="2600" b="1" dirty="0"/>
              <a:t>Responsabilité pénale de l’entreprise</a:t>
            </a:r>
          </a:p>
          <a:p>
            <a:pPr lvl="1"/>
            <a:r>
              <a:rPr lang="fr-CH" sz="2600" b="1" dirty="0"/>
              <a:t>Valeur de l’avantage indu</a:t>
            </a:r>
          </a:p>
          <a:p>
            <a:pPr lvl="1"/>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13</a:t>
            </a:fld>
            <a:endParaRPr lang="fr-CH" dirty="0"/>
          </a:p>
        </p:txBody>
      </p:sp>
    </p:spTree>
    <p:extLst>
      <p:ext uri="{BB962C8B-B14F-4D97-AF65-F5344CB8AC3E}">
        <p14:creationId xmlns:p14="http://schemas.microsoft.com/office/powerpoint/2010/main" val="840264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Sanctions et conséquences</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lvl="1"/>
            <a:r>
              <a:rPr lang="fr-CH" sz="2600" b="1" dirty="0"/>
              <a:t>Crime ou délits?</a:t>
            </a:r>
          </a:p>
          <a:p>
            <a:pPr lvl="1"/>
            <a:r>
              <a:rPr lang="fr-CH" sz="2600" b="1" dirty="0"/>
              <a:t>Blanchiment d’argent</a:t>
            </a:r>
          </a:p>
          <a:p>
            <a:pPr lvl="1"/>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14</a:t>
            </a:fld>
            <a:endParaRPr lang="fr-CH" dirty="0"/>
          </a:p>
        </p:txBody>
      </p:sp>
    </p:spTree>
    <p:extLst>
      <p:ext uri="{BB962C8B-B14F-4D97-AF65-F5344CB8AC3E}">
        <p14:creationId xmlns:p14="http://schemas.microsoft.com/office/powerpoint/2010/main" val="2034187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Responsabilité pénale de l’entreprise</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fontScale="92500"/>
          </a:bodyPr>
          <a:lstStyle/>
          <a:p>
            <a:pPr lvl="1"/>
            <a:r>
              <a:rPr lang="fr-CH" sz="2600" b="1" dirty="0"/>
              <a:t>Art. 102 al. 1 et 2 CP</a:t>
            </a:r>
          </a:p>
          <a:p>
            <a:pPr marL="457200" lvl="1" indent="0">
              <a:buNone/>
            </a:pPr>
            <a:r>
              <a:rPr lang="fr-CH" sz="2600" dirty="0"/>
              <a:t>1 Un crime ou un délit qui est commis au sein d’une entreprise dans l’exercice d’activités commerciales conformes à ses buts est imputé à l’entreprise </a:t>
            </a:r>
            <a:r>
              <a:rPr lang="fr-CH" sz="2600" b="1" dirty="0"/>
              <a:t>s’il ne peut être imputé à aucune personne physique déterminée en raison du manque d’organisation de l’entreprise.</a:t>
            </a:r>
            <a:r>
              <a:rPr lang="fr-CH" sz="2600" dirty="0"/>
              <a:t> Dans ce cas, l’entreprise est punie d’une amende de </a:t>
            </a:r>
            <a:r>
              <a:rPr lang="fr-CH" sz="2600" b="1" dirty="0"/>
              <a:t>cinq millions </a:t>
            </a:r>
            <a:r>
              <a:rPr lang="fr-CH" sz="2600" dirty="0"/>
              <a:t>de francs au plus.</a:t>
            </a:r>
          </a:p>
          <a:p>
            <a:pPr marL="457200" lvl="1" indent="0">
              <a:buNone/>
            </a:pPr>
            <a:endParaRPr lang="fr-CH" sz="2600" dirty="0"/>
          </a:p>
          <a:p>
            <a:pPr marL="457200" lvl="1" indent="0">
              <a:buNone/>
            </a:pPr>
            <a:r>
              <a:rPr lang="fr-CH" sz="2600" dirty="0"/>
              <a:t>2 En cas d’infraction prévue aux art. 260ter, 260quinquies, 305bis, </a:t>
            </a:r>
            <a:r>
              <a:rPr lang="fr-CH" sz="2600" b="1" dirty="0"/>
              <a:t>322ter, 322quinquies, 322septies, al. 1, ou 322octies</a:t>
            </a:r>
            <a:r>
              <a:rPr lang="fr-CH" sz="2600" dirty="0"/>
              <a:t>, l’entreprise est punie </a:t>
            </a:r>
            <a:r>
              <a:rPr lang="fr-CH" sz="2600" b="1" dirty="0"/>
              <a:t>indépendamment de la punissabilité des personnes physiques s’il doit lui être reproché de ne pas avoir pris toutes les mesures d’organisation </a:t>
            </a:r>
            <a:r>
              <a:rPr lang="fr-CH" sz="2600" dirty="0"/>
              <a:t>raisonnables et nécessaires pour empêcher une telle infraction.</a:t>
            </a: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15</a:t>
            </a:fld>
            <a:endParaRPr lang="fr-CH" dirty="0"/>
          </a:p>
        </p:txBody>
      </p:sp>
    </p:spTree>
    <p:extLst>
      <p:ext uri="{BB962C8B-B14F-4D97-AF65-F5344CB8AC3E}">
        <p14:creationId xmlns:p14="http://schemas.microsoft.com/office/powerpoint/2010/main" val="1433225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Valeur de l’avantage indu</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lvl="1"/>
            <a:r>
              <a:rPr lang="fr-CH" sz="2600" dirty="0"/>
              <a:t>Art. 93 al. 1 </a:t>
            </a:r>
            <a:r>
              <a:rPr lang="fr-CH" sz="2600" dirty="0" err="1"/>
              <a:t>OPers</a:t>
            </a:r>
            <a:r>
              <a:rPr lang="fr-CH" sz="2600" dirty="0"/>
              <a:t> : maximum </a:t>
            </a:r>
            <a:r>
              <a:rPr lang="fr-CH" sz="2600" b="1" dirty="0"/>
              <a:t>200.-</a:t>
            </a:r>
          </a:p>
          <a:p>
            <a:pPr marL="457200" lvl="1" indent="0">
              <a:buNone/>
            </a:pPr>
            <a:endParaRPr lang="fr-CH" sz="2600" b="1" dirty="0"/>
          </a:p>
          <a:p>
            <a:pPr lvl="1"/>
            <a:r>
              <a:rPr lang="fr-CH" sz="2600" dirty="0"/>
              <a:t>ATF 149 IV 57, c. 1.5.5 : règle coutumière Conseil d’Etat Genève</a:t>
            </a:r>
            <a:r>
              <a:rPr lang="fr-CH" sz="2600" b="1" dirty="0"/>
              <a:t>: 100.- à 150.-</a:t>
            </a:r>
          </a:p>
          <a:p>
            <a:pPr lvl="1"/>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16</a:t>
            </a:fld>
            <a:endParaRPr lang="fr-CH" dirty="0"/>
          </a:p>
        </p:txBody>
      </p:sp>
    </p:spTree>
    <p:extLst>
      <p:ext uri="{BB962C8B-B14F-4D97-AF65-F5344CB8AC3E}">
        <p14:creationId xmlns:p14="http://schemas.microsoft.com/office/powerpoint/2010/main" val="4155413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r>
              <a:rPr lang="fr-CH" b="1" dirty="0">
                <a:latin typeface="+mn-lt"/>
              </a:rPr>
              <a:t>C. Jurisprudence récente</a:t>
            </a:r>
            <a:br>
              <a:rPr lang="fr-CH" b="1" dirty="0">
                <a:latin typeface="+mn-lt"/>
              </a:rPr>
            </a:br>
            <a:endParaRPr lang="fr-CH" b="1" dirty="0">
              <a:latin typeface="+mn-lt"/>
            </a:endParaRP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lvl="1"/>
            <a:r>
              <a:rPr lang="fr-CH" sz="2600" b="1" dirty="0"/>
              <a:t>ATF 149 IV 57 (TF 6B_220/2022 du 31 octobre 2022)</a:t>
            </a:r>
          </a:p>
          <a:p>
            <a:pPr lvl="1"/>
            <a:endParaRPr lang="fr-CH" sz="2600" b="1" dirty="0"/>
          </a:p>
          <a:p>
            <a:pPr lvl="1"/>
            <a:r>
              <a:rPr lang="fr-CH" sz="2600" b="1" dirty="0"/>
              <a:t>TF 7B_78/2022 du 30 octobre 2023 (destiné à publication)</a:t>
            </a:r>
          </a:p>
          <a:p>
            <a:pPr lvl="1"/>
            <a:endParaRPr lang="fr-CH" sz="2600" b="1" dirty="0"/>
          </a:p>
          <a:p>
            <a:pPr lvl="1"/>
            <a:r>
              <a:rPr lang="fr-CH" sz="2600" b="1" dirty="0"/>
              <a:t>TF 6B_280/2022, 6B_287/2022 du 14 avril 2023</a:t>
            </a:r>
          </a:p>
          <a:p>
            <a:pPr lvl="1"/>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17</a:t>
            </a:fld>
            <a:endParaRPr lang="fr-CH" dirty="0"/>
          </a:p>
        </p:txBody>
      </p:sp>
    </p:spTree>
    <p:extLst>
      <p:ext uri="{BB962C8B-B14F-4D97-AF65-F5344CB8AC3E}">
        <p14:creationId xmlns:p14="http://schemas.microsoft.com/office/powerpoint/2010/main" val="3468078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Autofit/>
          </a:bodyPr>
          <a:lstStyle/>
          <a:p>
            <a:r>
              <a:rPr lang="fr-CH" b="1" dirty="0"/>
              <a:t>C. Jurisprudence récente</a:t>
            </a:r>
            <a:br>
              <a:rPr lang="fr-CH" b="1" dirty="0"/>
            </a:br>
            <a:r>
              <a:rPr lang="fr-CH" b="1" dirty="0"/>
              <a:t>	1. ATF 149 IV 57</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632098"/>
            <a:ext cx="10515600" cy="4544865"/>
          </a:xfrm>
        </p:spPr>
        <p:txBody>
          <a:bodyPr>
            <a:normAutofit lnSpcReduction="10000"/>
          </a:bodyPr>
          <a:lstStyle/>
          <a:p>
            <a:pPr lvl="1"/>
            <a:r>
              <a:rPr lang="fr-CH" dirty="0"/>
              <a:t>Aucune nécessité d'un parallélisme entre l'illicéité de l'octroi de l'avantage indu et celle de son acceptation par des agents publics, le comportement de l'octroyant seul ou celui de l'acceptant seul peut être punissable.</a:t>
            </a:r>
          </a:p>
          <a:p>
            <a:pPr lvl="1"/>
            <a:r>
              <a:rPr lang="fr-CH" dirty="0"/>
              <a:t>En matière d’acceptation d’un avantage les intentions de la personne qui octroie l’avantage ne sont pas déterminantes.</a:t>
            </a:r>
          </a:p>
          <a:p>
            <a:pPr lvl="1"/>
            <a:r>
              <a:rPr lang="fr-CH" dirty="0"/>
              <a:t>322sexies CP s’applique dès que l’agent public s’accommode du fait que l’avantage indu lui est remis </a:t>
            </a:r>
            <a:r>
              <a:rPr lang="fr-CH" i="1" dirty="0"/>
              <a:t>ès qualité </a:t>
            </a:r>
            <a:r>
              <a:rPr lang="fr-CH" dirty="0"/>
              <a:t>par une personne qui pourrait objectivement avoir intérêt à l’influencer dans l’exercice de ses fonctions officielles. Sans importance que l’agent ait ou non l’intention d’adopter le comportement attendu de lui (c. 2.4.1).</a:t>
            </a:r>
          </a:p>
          <a:p>
            <a:pPr lvl="1"/>
            <a:r>
              <a:rPr lang="fr-CH" dirty="0"/>
              <a:t>L’agent public est punissable même si les intentions du tiers octroyant l’avantage indu ne sont pas établies. Il suffit de déterminer si, objectivement, l’octroyant disposait d’un intérêt à bénéficier à l’avenir de la bienveillance des agents publics (c. 2.4.2).</a:t>
            </a: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18</a:t>
            </a:fld>
            <a:endParaRPr lang="fr-CH" dirty="0"/>
          </a:p>
        </p:txBody>
      </p:sp>
    </p:spTree>
    <p:extLst>
      <p:ext uri="{BB962C8B-B14F-4D97-AF65-F5344CB8AC3E}">
        <p14:creationId xmlns:p14="http://schemas.microsoft.com/office/powerpoint/2010/main" val="2218185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r>
              <a:rPr lang="fr-CH" b="1" dirty="0">
                <a:latin typeface="+mn-lt"/>
              </a:rPr>
              <a:t>C. Jurisprudence récente</a:t>
            </a:r>
            <a:br>
              <a:rPr lang="fr-CH" b="1" dirty="0">
                <a:latin typeface="+mn-lt"/>
              </a:rPr>
            </a:br>
            <a:r>
              <a:rPr lang="fr-CH" b="1" dirty="0">
                <a:latin typeface="+mn-lt"/>
              </a:rPr>
              <a:t>	2. TF 7B_78/2022 du 30 octobre 2023</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lnSpcReduction="10000"/>
          </a:bodyPr>
          <a:lstStyle/>
          <a:p>
            <a:pPr lvl="1"/>
            <a:r>
              <a:rPr lang="fr-CH" dirty="0"/>
              <a:t>L’existence d’un pacte corruptif peut être établie sur la base d’un faisceau d'indices.</a:t>
            </a:r>
          </a:p>
          <a:p>
            <a:pPr lvl="1"/>
            <a:r>
              <a:rPr lang="fr-CH" dirty="0"/>
              <a:t>Est un agent public étranger toute personne qui détient un mandat législatif, administratif ou judiciaire dans un pays étranger, y compris pour une entreprise publique ou un organisme public, et tout fonctionnaire ou agent d’une organisation internationale publique.</a:t>
            </a:r>
          </a:p>
          <a:p>
            <a:pPr lvl="1"/>
            <a:r>
              <a:rPr lang="fr-CH" dirty="0"/>
              <a:t>L’infraction de l’art. 322 septies al. 2 est consommée dès que l’agent public étranger adopte l’un de ces trois comportements: solliciter, se faire promettre ou accepter un avantage indu. </a:t>
            </a:r>
          </a:p>
          <a:p>
            <a:pPr lvl="1"/>
            <a:r>
              <a:rPr lang="fr-CH" dirty="0"/>
              <a:t>Avantage indu: il peut s’agir de n’importe quelle prestation, matérielle ou immatérielle, qui améliore la situation du bénéficiaire.</a:t>
            </a:r>
          </a:p>
          <a:p>
            <a:pPr lvl="1"/>
            <a:r>
              <a:rPr lang="fr-CH" dirty="0"/>
              <a:t>Le lieu de réception de l’avantage indu se situant en Suisse, il faut admettre la compétence des autorités suisses et l’application du Code pénal suisse.</a:t>
            </a: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19</a:t>
            </a:fld>
            <a:endParaRPr lang="fr-CH" dirty="0"/>
          </a:p>
        </p:txBody>
      </p:sp>
    </p:spTree>
    <p:extLst>
      <p:ext uri="{BB962C8B-B14F-4D97-AF65-F5344CB8AC3E}">
        <p14:creationId xmlns:p14="http://schemas.microsoft.com/office/powerpoint/2010/main" val="2512556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algn="ctr"/>
            <a:r>
              <a:rPr lang="fr-CH" sz="4000" b="1" u="sng" dirty="0">
                <a:latin typeface="+mn-lt"/>
              </a:rPr>
              <a:t>Plan </a:t>
            </a:r>
            <a:r>
              <a:rPr lang="fr-CH" sz="4000" b="1" u="sng" dirty="0"/>
              <a:t>de</a:t>
            </a:r>
            <a:r>
              <a:rPr lang="fr-CH" sz="4000" b="1" u="sng" dirty="0">
                <a:latin typeface="+mn-lt"/>
              </a:rPr>
              <a:t> l’exposé</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2315515"/>
            <a:ext cx="10515600" cy="3416007"/>
          </a:xfrm>
        </p:spPr>
        <p:txBody>
          <a:bodyPr>
            <a:normAutofit/>
          </a:bodyPr>
          <a:lstStyle/>
          <a:p>
            <a:pPr marL="514350" indent="-514350">
              <a:buAutoNum type="alphaUcPeriod"/>
            </a:pPr>
            <a:r>
              <a:rPr lang="fr-CH" sz="3000" b="1" dirty="0"/>
              <a:t>Dispositions du code pénal réprimant la corruption</a:t>
            </a:r>
          </a:p>
          <a:p>
            <a:pPr marL="514350" indent="-514350">
              <a:buAutoNum type="alphaUcPeriod"/>
            </a:pPr>
            <a:r>
              <a:rPr lang="fr-CH" sz="3000" b="1" dirty="0"/>
              <a:t>Questions choisies</a:t>
            </a:r>
          </a:p>
          <a:p>
            <a:pPr marL="514350" indent="-514350">
              <a:buAutoNum type="alphaUcPeriod"/>
            </a:pPr>
            <a:r>
              <a:rPr lang="fr-CH" sz="3000" b="1" dirty="0"/>
              <a:t>Jurisprudence récente</a:t>
            </a:r>
          </a:p>
          <a:p>
            <a:pPr lvl="1"/>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2</a:t>
            </a:fld>
            <a:endParaRPr lang="fr-CH" dirty="0"/>
          </a:p>
        </p:txBody>
      </p:sp>
    </p:spTree>
    <p:extLst>
      <p:ext uri="{BB962C8B-B14F-4D97-AF65-F5344CB8AC3E}">
        <p14:creationId xmlns:p14="http://schemas.microsoft.com/office/powerpoint/2010/main" val="191959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r>
              <a:rPr lang="fr-CH" b="1" dirty="0">
                <a:latin typeface="+mn-lt"/>
              </a:rPr>
              <a:t>C. Jurisprudence récente</a:t>
            </a:r>
            <a:br>
              <a:rPr lang="fr-CH" b="1" dirty="0">
                <a:latin typeface="+mn-lt"/>
              </a:rPr>
            </a:br>
            <a:r>
              <a:rPr lang="fr-CH" b="1" dirty="0">
                <a:latin typeface="+mn-lt"/>
              </a:rPr>
              <a:t>	3. TF 6B_280/2022, 6B_287/2022 du 14 avril 2023</a:t>
            </a: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lvl="1"/>
            <a:r>
              <a:rPr lang="fr-CH" sz="2600" dirty="0"/>
              <a:t>S'agissant de l'art. 322novies CP, la réalisation de ses éléments constitutifs objectifs et subjectifs n'exclut aucunement celle de l'art. 158 CP (c. 8)</a:t>
            </a:r>
          </a:p>
          <a:p>
            <a:pPr lvl="1"/>
            <a:r>
              <a:rPr lang="fr-CH" sz="2600" dirty="0"/>
              <a:t>L'acte attendu de l'agent privé en échange de l'avantage indu peut lui-même être une infraction pénale, en particulier une infraction contre le patrimoine comme la gestion déloyale aggravée.</a:t>
            </a:r>
          </a:p>
          <a:p>
            <a:pPr lvl="1"/>
            <a:r>
              <a:rPr lang="fr-CH" sz="2600" dirty="0"/>
              <a:t>Le Tribunal fédéral laisse ouverte la question de savoir si, dans un tel cas de figure, le concours entre ces deux dispositions est parfait ou imparfait (c. 8.2)</a:t>
            </a: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20</a:t>
            </a:fld>
            <a:endParaRPr lang="fr-CH" dirty="0"/>
          </a:p>
        </p:txBody>
      </p:sp>
    </p:spTree>
    <p:extLst>
      <p:ext uri="{BB962C8B-B14F-4D97-AF65-F5344CB8AC3E}">
        <p14:creationId xmlns:p14="http://schemas.microsoft.com/office/powerpoint/2010/main" val="1075123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2898510-FF53-4935-8598-B8AEDA970967}"/>
              </a:ext>
            </a:extLst>
          </p:cNvPr>
          <p:cNvSpPr>
            <a:spLocks noGrp="1"/>
          </p:cNvSpPr>
          <p:nvPr>
            <p:ph idx="1"/>
          </p:nvPr>
        </p:nvSpPr>
        <p:spPr>
          <a:xfrm>
            <a:off x="838200" y="1594337"/>
            <a:ext cx="10515600" cy="4582625"/>
          </a:xfrm>
        </p:spPr>
        <p:txBody>
          <a:bodyPr>
            <a:normAutofit fontScale="92500" lnSpcReduction="20000"/>
          </a:bodyPr>
          <a:lstStyle/>
          <a:p>
            <a:pPr algn="ctr">
              <a:buNone/>
            </a:pPr>
            <a:r>
              <a:rPr lang="fr-FR" altLang="fr-FR" sz="3000" b="1" dirty="0"/>
              <a:t>Merci pour votre attention !</a:t>
            </a:r>
          </a:p>
          <a:p>
            <a:pPr algn="ctr">
              <a:buNone/>
            </a:pPr>
            <a:endParaRPr lang="fr-FR" altLang="fr-FR" sz="2200" b="1" dirty="0"/>
          </a:p>
          <a:p>
            <a:pPr marL="0" indent="0" algn="r">
              <a:buNone/>
            </a:pPr>
            <a:r>
              <a:rPr lang="fr-CH" altLang="fr-FR" b="1" dirty="0">
                <a:solidFill>
                  <a:srgbClr val="A35345"/>
                </a:solidFill>
              </a:rPr>
              <a:t>Miriam Mazou</a:t>
            </a:r>
          </a:p>
          <a:p>
            <a:pPr marL="0" indent="0" algn="r">
              <a:buNone/>
            </a:pPr>
            <a:r>
              <a:rPr lang="fr-CH" altLang="fr-FR" sz="2400" dirty="0"/>
              <a:t>Avocate, Lausanne</a:t>
            </a:r>
          </a:p>
          <a:p>
            <a:pPr marL="0" indent="0" algn="r">
              <a:buNone/>
            </a:pPr>
            <a:r>
              <a:rPr lang="fr-CH" altLang="fr-FR" sz="2400" dirty="0"/>
              <a:t>Avocate spécialiste FSA droit pénal</a:t>
            </a:r>
          </a:p>
          <a:p>
            <a:pPr marL="0" indent="0" algn="r">
              <a:buNone/>
            </a:pPr>
            <a:r>
              <a:rPr lang="fr-CH" altLang="fr-FR" sz="2400" dirty="0"/>
              <a:t>Ancienne chargée de cours à l’Université de Lausanne</a:t>
            </a:r>
          </a:p>
          <a:p>
            <a:pPr marL="0" indent="0" algn="r">
              <a:buNone/>
            </a:pPr>
            <a:r>
              <a:rPr lang="fr-CH" altLang="fr-FR" sz="2400" dirty="0">
                <a:solidFill>
                  <a:srgbClr val="A35345"/>
                </a:solidFill>
                <a:hlinkClick r:id="rId2">
                  <a:extLst>
                    <a:ext uri="{A12FA001-AC4F-418D-AE19-62706E023703}">
                      <ahyp:hlinkClr xmlns:ahyp="http://schemas.microsoft.com/office/drawing/2018/hyperlinkcolor" val="tx"/>
                    </a:ext>
                  </a:extLst>
                </a:hlinkClick>
              </a:rPr>
              <a:t>miriam.mazou@mazou-avocats.ch</a:t>
            </a:r>
            <a:endParaRPr lang="fr-CH" altLang="fr-FR" sz="2400" dirty="0">
              <a:solidFill>
                <a:srgbClr val="A35345"/>
              </a:solidFill>
            </a:endParaRPr>
          </a:p>
          <a:p>
            <a:pPr marL="0" indent="0" algn="r">
              <a:buNone/>
            </a:pPr>
            <a:r>
              <a:rPr lang="fr-CH" altLang="fr-FR" sz="2500" dirty="0">
                <a:solidFill>
                  <a:srgbClr val="A35345"/>
                </a:solidFill>
              </a:rPr>
              <a:t>Mazou Avocats SA</a:t>
            </a:r>
          </a:p>
          <a:p>
            <a:pPr marL="0" indent="0" algn="r">
              <a:buNone/>
            </a:pPr>
            <a:r>
              <a:rPr lang="fr-CH" altLang="fr-FR" sz="2400" dirty="0"/>
              <a:t>Avenue </a:t>
            </a:r>
            <a:r>
              <a:rPr lang="fr-CH" altLang="fr-FR" sz="2400" dirty="0" err="1"/>
              <a:t>Mon-Repos</a:t>
            </a:r>
            <a:r>
              <a:rPr lang="fr-CH" altLang="fr-FR" sz="2400" dirty="0"/>
              <a:t> 14</a:t>
            </a:r>
          </a:p>
          <a:p>
            <a:pPr marL="0" indent="0" algn="r">
              <a:buNone/>
            </a:pPr>
            <a:r>
              <a:rPr lang="fr-CH" altLang="fr-FR" sz="2400" dirty="0"/>
              <a:t>Case postale 1059</a:t>
            </a:r>
          </a:p>
          <a:p>
            <a:pPr marL="0" indent="0" algn="r">
              <a:buNone/>
            </a:pPr>
            <a:r>
              <a:rPr lang="fr-CH" altLang="fr-FR" sz="2400" dirty="0"/>
              <a:t>1005 Lausanne</a:t>
            </a:r>
          </a:p>
          <a:p>
            <a:pPr marL="0" indent="0" algn="r">
              <a:buNone/>
            </a:pPr>
            <a:r>
              <a:rPr lang="fr-CH" altLang="fr-FR" sz="2500" dirty="0">
                <a:solidFill>
                  <a:srgbClr val="A35345"/>
                </a:solidFill>
                <a:hlinkClick r:id="rId3">
                  <a:extLst>
                    <a:ext uri="{A12FA001-AC4F-418D-AE19-62706E023703}">
                      <ahyp:hlinkClr xmlns:ahyp="http://schemas.microsoft.com/office/drawing/2018/hyperlinkcolor" val="tx"/>
                    </a:ext>
                  </a:extLst>
                </a:hlinkClick>
              </a:rPr>
              <a:t>www.mazou-avocats.ch</a:t>
            </a:r>
            <a:r>
              <a:rPr lang="fr-CH" altLang="fr-FR" sz="2500" dirty="0">
                <a:solidFill>
                  <a:srgbClr val="A35345"/>
                </a:solidFill>
              </a:rPr>
              <a:t>   </a:t>
            </a:r>
          </a:p>
        </p:txBody>
      </p:sp>
      <p:sp>
        <p:nvSpPr>
          <p:cNvPr id="4" name="Espace réservé du numéro de diapositive 3">
            <a:extLst>
              <a:ext uri="{FF2B5EF4-FFF2-40B4-BE49-F238E27FC236}">
                <a16:creationId xmlns:a16="http://schemas.microsoft.com/office/drawing/2014/main" id="{426F2571-4A47-4195-ACFF-C8BA97FCE6E8}"/>
              </a:ext>
            </a:extLst>
          </p:cNvPr>
          <p:cNvSpPr>
            <a:spLocks noGrp="1"/>
          </p:cNvSpPr>
          <p:nvPr>
            <p:ph type="sldNum" sz="quarter" idx="12"/>
          </p:nvPr>
        </p:nvSpPr>
        <p:spPr/>
        <p:txBody>
          <a:bodyPr/>
          <a:lstStyle/>
          <a:p>
            <a:fld id="{5BD89174-1C18-45E5-B7D8-29FBCF97E90A}" type="slidenum">
              <a:rPr lang="fr-CH" smtClean="0"/>
              <a:t>21</a:t>
            </a:fld>
            <a:endParaRPr lang="fr-CH" dirty="0"/>
          </a:p>
        </p:txBody>
      </p:sp>
      <p:sp>
        <p:nvSpPr>
          <p:cNvPr id="2" name="Rectangle 1">
            <a:extLst>
              <a:ext uri="{FF2B5EF4-FFF2-40B4-BE49-F238E27FC236}">
                <a16:creationId xmlns:a16="http://schemas.microsoft.com/office/drawing/2014/main" id="{76776ADC-2043-4414-87E5-9BAF44DEE6AD}"/>
              </a:ext>
            </a:extLst>
          </p:cNvPr>
          <p:cNvSpPr/>
          <p:nvPr/>
        </p:nvSpPr>
        <p:spPr>
          <a:xfrm>
            <a:off x="7617041" y="6176962"/>
            <a:ext cx="3151573" cy="5992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6" name="Image 5">
            <a:extLst>
              <a:ext uri="{FF2B5EF4-FFF2-40B4-BE49-F238E27FC236}">
                <a16:creationId xmlns:a16="http://schemas.microsoft.com/office/drawing/2014/main" id="{81698713-43AE-44BD-92F5-A427CBC49547}"/>
              </a:ext>
            </a:extLst>
          </p:cNvPr>
          <p:cNvPicPr>
            <a:picLocks noChangeAspect="1"/>
          </p:cNvPicPr>
          <p:nvPr/>
        </p:nvPicPr>
        <p:blipFill>
          <a:blip r:embed="rId4"/>
          <a:stretch>
            <a:fillRect/>
          </a:stretch>
        </p:blipFill>
        <p:spPr>
          <a:xfrm>
            <a:off x="838200" y="2212312"/>
            <a:ext cx="3165629" cy="3727986"/>
          </a:xfrm>
          <a:prstGeom prst="rect">
            <a:avLst/>
          </a:prstGeom>
        </p:spPr>
      </p:pic>
      <p:pic>
        <p:nvPicPr>
          <p:cNvPr id="7" name="Image 6">
            <a:extLst>
              <a:ext uri="{FF2B5EF4-FFF2-40B4-BE49-F238E27FC236}">
                <a16:creationId xmlns:a16="http://schemas.microsoft.com/office/drawing/2014/main" id="{8DC8CA26-9C72-42C9-BAB7-A04C4DBAD1E9}"/>
              </a:ext>
            </a:extLst>
          </p:cNvPr>
          <p:cNvPicPr/>
          <p:nvPr/>
        </p:nvPicPr>
        <p:blipFill rotWithShape="1">
          <a:blip r:embed="rId5">
            <a:extLst>
              <a:ext uri="{28A0092B-C50C-407E-A947-70E740481C1C}">
                <a14:useLocalDpi xmlns:a14="http://schemas.microsoft.com/office/drawing/2010/main" val="0"/>
              </a:ext>
            </a:extLst>
          </a:blip>
          <a:srcRect r="5729"/>
          <a:stretch/>
        </p:blipFill>
        <p:spPr bwMode="auto">
          <a:xfrm>
            <a:off x="768178" y="783826"/>
            <a:ext cx="1724025" cy="43223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64709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fontScale="90000"/>
          </a:bodyPr>
          <a:lstStyle/>
          <a:p>
            <a:pPr algn="ctr"/>
            <a:r>
              <a:rPr lang="fr-CH" sz="4000" b="1" dirty="0">
                <a:latin typeface="+mn-lt"/>
              </a:rPr>
              <a:t>A. Dispositions du Code pénal réprimant la corruption</a:t>
            </a:r>
            <a:br>
              <a:rPr lang="fr-CH" sz="4000" b="1" dirty="0"/>
            </a:br>
            <a:endParaRPr lang="fr-CH" sz="4000" b="1" dirty="0"/>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lvl="1"/>
            <a:r>
              <a:rPr lang="fr-CH" sz="2600" b="1" dirty="0"/>
              <a:t>Corruption active d’agents publics suisses</a:t>
            </a:r>
          </a:p>
          <a:p>
            <a:pPr lvl="1"/>
            <a:r>
              <a:rPr lang="fr-CH" sz="2600" b="1" dirty="0"/>
              <a:t>Corruption passive d’agents publics suisses</a:t>
            </a:r>
          </a:p>
          <a:p>
            <a:pPr lvl="1"/>
            <a:r>
              <a:rPr lang="fr-CH" sz="2600" b="1" dirty="0"/>
              <a:t>Octroi d’un avantage</a:t>
            </a:r>
          </a:p>
          <a:p>
            <a:pPr lvl="1"/>
            <a:r>
              <a:rPr lang="fr-CH" sz="2600" b="1" dirty="0"/>
              <a:t>Acceptation d’un avantage</a:t>
            </a:r>
          </a:p>
          <a:p>
            <a:pPr lvl="1"/>
            <a:r>
              <a:rPr lang="fr-CH" sz="2600" b="1" dirty="0"/>
              <a:t>Corruption d’agents publics étrangers</a:t>
            </a:r>
          </a:p>
          <a:p>
            <a:pPr lvl="1"/>
            <a:r>
              <a:rPr lang="fr-CH" sz="2600" b="1" dirty="0"/>
              <a:t>Corruption privée active</a:t>
            </a:r>
          </a:p>
          <a:p>
            <a:pPr lvl="1"/>
            <a:r>
              <a:rPr lang="fr-CH" sz="2600" b="1" dirty="0"/>
              <a:t>Corruption privée passive</a:t>
            </a:r>
          </a:p>
          <a:p>
            <a:pPr lvl="1"/>
            <a:r>
              <a:rPr lang="fr-CH" sz="2600" b="1" dirty="0"/>
              <a:t>Dispositions communes</a:t>
            </a:r>
          </a:p>
          <a:p>
            <a:pPr lvl="1"/>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3</a:t>
            </a:fld>
            <a:endParaRPr lang="fr-CH" dirty="0"/>
          </a:p>
        </p:txBody>
      </p:sp>
    </p:spTree>
    <p:extLst>
      <p:ext uri="{BB962C8B-B14F-4D97-AF65-F5344CB8AC3E}">
        <p14:creationId xmlns:p14="http://schemas.microsoft.com/office/powerpoint/2010/main" val="36795414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algn="ctr"/>
            <a:r>
              <a:rPr lang="fr-CH" b="1" dirty="0"/>
              <a:t>Corruption active d’agents publics suisses</a:t>
            </a:r>
            <a:br>
              <a:rPr lang="fr-CH" sz="4000" b="1" dirty="0"/>
            </a:br>
            <a:endParaRPr lang="fr-CH" sz="4000" b="1" dirty="0"/>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indent="0">
              <a:buNone/>
            </a:pPr>
            <a:r>
              <a:rPr lang="fr-CH" sz="2600" b="1" dirty="0">
                <a:highlight>
                  <a:srgbClr val="FFFFFF"/>
                </a:highlight>
                <a:latin typeface="Calibri (Corps)"/>
              </a:rPr>
              <a:t>Art. 322</a:t>
            </a:r>
            <a:r>
              <a:rPr lang="fr-CH" sz="2600" b="1" baseline="30000" dirty="0">
                <a:highlight>
                  <a:srgbClr val="FFFFFF"/>
                </a:highlight>
                <a:latin typeface="Calibri (Corps)"/>
              </a:rPr>
              <a:t>ter </a:t>
            </a:r>
            <a:r>
              <a:rPr lang="fr-CH" sz="2600" b="1" dirty="0">
                <a:highlight>
                  <a:srgbClr val="FFFFFF"/>
                </a:highlight>
                <a:latin typeface="Calibri (Corps)"/>
              </a:rPr>
              <a:t>CP </a:t>
            </a:r>
          </a:p>
          <a:p>
            <a:pPr marL="0" indent="0" algn="just">
              <a:buNone/>
            </a:pPr>
            <a:r>
              <a:rPr lang="fr-CH" sz="2400" b="0" i="0" dirty="0">
                <a:effectLst/>
                <a:highlight>
                  <a:srgbClr val="FFFFFF"/>
                </a:highlight>
                <a:latin typeface="Calibri (Corps)"/>
              </a:rPr>
              <a:t>Quiconque </a:t>
            </a:r>
            <a:r>
              <a:rPr lang="fr-CH" sz="2400" b="1" i="0" dirty="0">
                <a:effectLst/>
                <a:highlight>
                  <a:srgbClr val="FFFFFF"/>
                </a:highlight>
                <a:latin typeface="Calibri (Corps)"/>
              </a:rPr>
              <a:t>offre, promet ou octroie un avantage indu </a:t>
            </a:r>
            <a:r>
              <a:rPr lang="fr-CH" sz="2400" b="0" i="0" dirty="0">
                <a:effectLst/>
                <a:highlight>
                  <a:srgbClr val="FFFFFF"/>
                </a:highlight>
                <a:latin typeface="Calibri (Corps)"/>
              </a:rPr>
              <a:t>à un membre d’une autorité judiciaire ou autre, à un </a:t>
            </a:r>
            <a:r>
              <a:rPr lang="fr-CH" sz="2400" b="1" i="0" dirty="0">
                <a:effectLst/>
                <a:highlight>
                  <a:srgbClr val="FFFFFF"/>
                </a:highlight>
                <a:latin typeface="Calibri (Corps)"/>
              </a:rPr>
              <a:t>fonctionnaire</a:t>
            </a:r>
            <a:r>
              <a:rPr lang="fr-CH" sz="2400" b="0" i="0" dirty="0">
                <a:effectLst/>
                <a:highlight>
                  <a:srgbClr val="FFFFFF"/>
                </a:highlight>
                <a:latin typeface="Calibri (Corps)"/>
              </a:rPr>
              <a:t>, à un expert, un traducteur ou un interprète commis par une autorité, à un arbitre ou à un militaire, </a:t>
            </a:r>
            <a:r>
              <a:rPr lang="fr-CH" sz="2400" b="1" i="0" dirty="0">
                <a:effectLst/>
                <a:highlight>
                  <a:srgbClr val="FFFFFF"/>
                </a:highlight>
                <a:latin typeface="Calibri (Corps)"/>
              </a:rPr>
              <a:t>en faveur de l’un d’eux ou d’un tiers, pour l’exécution ou l’omission d’un acte en relation avec son activité officielle et qui est contraire à ses devoirs ou dépend de son pouvoir d’appréciation</a:t>
            </a:r>
            <a:r>
              <a:rPr lang="fr-CH" sz="2400" b="0" i="0" dirty="0">
                <a:effectLst/>
                <a:highlight>
                  <a:srgbClr val="FFFFFF"/>
                </a:highlight>
                <a:latin typeface="Calibri (Corps)"/>
              </a:rPr>
              <a:t>,</a:t>
            </a:r>
          </a:p>
          <a:p>
            <a:pPr marL="0" indent="0" algn="just">
              <a:buNone/>
            </a:pPr>
            <a:r>
              <a:rPr lang="fr-CH" sz="2400" b="0" i="0" dirty="0">
                <a:effectLst/>
                <a:highlight>
                  <a:srgbClr val="FFFFFF"/>
                </a:highlight>
                <a:latin typeface="Calibri (Corps)"/>
              </a:rPr>
              <a:t>est puni d’une peine privative de liberté de </a:t>
            </a:r>
            <a:r>
              <a:rPr lang="fr-CH" sz="2400" b="1" i="0" dirty="0">
                <a:effectLst/>
                <a:highlight>
                  <a:srgbClr val="FFFFFF"/>
                </a:highlight>
                <a:latin typeface="Calibri (Corps)"/>
              </a:rPr>
              <a:t>cinq ans au plus </a:t>
            </a:r>
            <a:r>
              <a:rPr lang="fr-CH" sz="2400" b="0" i="0" dirty="0">
                <a:effectLst/>
                <a:highlight>
                  <a:srgbClr val="FFFFFF"/>
                </a:highlight>
                <a:latin typeface="Calibri (Corps)"/>
              </a:rPr>
              <a:t>ou d’une peine pécuniaire.</a:t>
            </a:r>
          </a:p>
          <a:p>
            <a:pPr marL="457200" lvl="1" indent="0">
              <a:buNone/>
            </a:pPr>
            <a:endParaRPr lang="fr-CH" sz="2600" b="1" dirty="0">
              <a:latin typeface="Calibri (Corps)"/>
            </a:endParaRP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4</a:t>
            </a:fld>
            <a:endParaRPr lang="fr-CH" dirty="0"/>
          </a:p>
        </p:txBody>
      </p:sp>
    </p:spTree>
    <p:extLst>
      <p:ext uri="{BB962C8B-B14F-4D97-AF65-F5344CB8AC3E}">
        <p14:creationId xmlns:p14="http://schemas.microsoft.com/office/powerpoint/2010/main" val="645186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algn="ctr"/>
            <a:r>
              <a:rPr lang="fr-CH" b="1" dirty="0"/>
              <a:t>Corruption passive d’agents publics suisses</a:t>
            </a:r>
            <a:br>
              <a:rPr lang="fr-CH" sz="4000" b="1" dirty="0"/>
            </a:br>
            <a:endParaRPr lang="fr-CH" sz="4000" b="1" dirty="0"/>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lang="fr-CH" sz="2600" b="1" baseline="30000" dirty="0">
                <a:solidFill>
                  <a:prstClr val="black"/>
                </a:solidFill>
                <a:highlight>
                  <a:srgbClr val="FFFFFF"/>
                </a:highlight>
                <a:latin typeface="Calibri (Corps)"/>
              </a:rPr>
              <a:t>quater</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Quiconque, en tant que membre d’une autorité judiciaire ou autre, en tant que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fonctionnaire</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en tant qu’expert, traducteur ou interprète commis par une autorité, ou en tant qu’arbitre,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sollicite, se fait promettre ou accepte un avantage indu, en sa faveur ou en celle d’un tiers</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pour l’exécution ou l’omission d’un acte en relation avec son activité officielle et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 est contraire à ses devoirs ou dépend de son pouvoir d’appréciation,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est puni d’une </a:t>
            </a:r>
            <a:r>
              <a:rPr kumimoji="0" lang="fr-CH" sz="240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peine privative de liberté de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cinq ans au plus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ou d’une peine pécuniaire.</a:t>
            </a:r>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5</a:t>
            </a:fld>
            <a:endParaRPr lang="fr-CH" dirty="0"/>
          </a:p>
        </p:txBody>
      </p:sp>
    </p:spTree>
    <p:extLst>
      <p:ext uri="{BB962C8B-B14F-4D97-AF65-F5344CB8AC3E}">
        <p14:creationId xmlns:p14="http://schemas.microsoft.com/office/powerpoint/2010/main" val="3286493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algn="ctr"/>
            <a:r>
              <a:rPr lang="fr-CH" b="1" dirty="0"/>
              <a:t>Octroi d’un avantage</a:t>
            </a:r>
            <a:br>
              <a:rPr lang="fr-CH" sz="4000" b="1" dirty="0"/>
            </a:br>
            <a:endParaRPr lang="fr-CH" sz="4000" b="1" dirty="0"/>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quinquies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Quiconque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offre, promet ou octroie un avantage indu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à un membre d’une autorité judiciaire ou autre, à un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fonctionnaire</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à un expert, un traducteur ou un interprète commis par une autorité, à un arbitre ou à un militaire,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en faveur de cette personne ou d’un tiers, pour qu’il accomplisse les devoirs de sa charge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est puni d’une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peine privative de liberté de trois ans au plus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ou d’une peine pécuniaire.</a:t>
            </a:r>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6</a:t>
            </a:fld>
            <a:endParaRPr lang="fr-CH" dirty="0"/>
          </a:p>
        </p:txBody>
      </p:sp>
    </p:spTree>
    <p:extLst>
      <p:ext uri="{BB962C8B-B14F-4D97-AF65-F5344CB8AC3E}">
        <p14:creationId xmlns:p14="http://schemas.microsoft.com/office/powerpoint/2010/main" val="2071719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algn="ctr"/>
            <a:r>
              <a:rPr lang="fr-CH" b="1" dirty="0"/>
              <a:t>Acceptation d’un avantage</a:t>
            </a:r>
            <a:br>
              <a:rPr lang="fr-CH" sz="4000" b="1" dirty="0"/>
            </a:br>
            <a:endParaRPr lang="fr-CH" sz="4000" b="1" dirty="0"/>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sexies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Quiconque, en tant que membre d’une autorité judiciaire ou autre, en tant que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fonctionnaire</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en tant qu’expert, traducteur ou interprète commis par une autorité, ou en tant qu’arbitre, sollicite,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se fait promettre ou accepte un avantage indu, en sa faveur ou en faveur d’un tiers, pour accomplir les devoirs de sa charge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est puni d’une peine privative de liberté de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trois ans au plus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ou d’une peine pécuniaire.</a:t>
            </a:r>
            <a:endParaRPr kumimoji="0" lang="fr-CH" sz="2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7</a:t>
            </a:fld>
            <a:endParaRPr lang="fr-CH" dirty="0"/>
          </a:p>
        </p:txBody>
      </p:sp>
    </p:spTree>
    <p:extLst>
      <p:ext uri="{BB962C8B-B14F-4D97-AF65-F5344CB8AC3E}">
        <p14:creationId xmlns:p14="http://schemas.microsoft.com/office/powerpoint/2010/main" val="3882906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Corruption d’agents publics étrangers</a:t>
            </a:r>
            <a:br>
              <a:rPr lang="fr-CH" sz="3600" b="1" dirty="0">
                <a:latin typeface="Calibri (Corps)"/>
              </a:rPr>
            </a:br>
            <a:endParaRPr lang="fr-CH" sz="3600" b="1" dirty="0">
              <a:latin typeface="Calibri (Corps)"/>
            </a:endParaRP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septies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Quiconque offre,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promet ou octroie un avantage indu </a:t>
            </a: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à une personne agissant pour un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État étranger </a:t>
            </a: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ou une organisation internationale en tant que membre d’une autorité judiciaire ou autre, en tant que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fonctionnaire</a:t>
            </a: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en tant qu’expert, traducteur ou interprète commis par une autorité, ou en tant qu’arbitre ou militaire,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en faveur de cette personne ou d’un tiers</a:t>
            </a: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pour l’exécution ou l’omission d’un acte en relation avec son activité officielle et qui est contraire à ses devoirs ou dépend de son pouvoir d’appréciation,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quiconque, agissant pour un État étranger ou une organisation internationale en tant que membre d’une autorité judiciaire ou autre, en tant que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fonctionnaire</a:t>
            </a: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en tant qu’expert, traducteur ou interprète commis par une autorité, en tant qu’arbitre ou militaire, sollicite,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se fait promettre ou accepte, en sa faveur ou en faveur d’un tiers, un avantage indu pour l’exécution ou l’omission d’un acte en relation avec son activité officielle et qui est contraire à ses devoirs ou dépend de son pouvoir d’appréciation,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est puni d’une peine privative de liberté de </a:t>
            </a:r>
            <a:r>
              <a:rPr kumimoji="0" lang="fr-CH" sz="20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cinq ans au plus </a:t>
            </a:r>
            <a:r>
              <a:rPr kumimoji="0" lang="fr-CH" sz="20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ou d’une peine pécuniaire.</a:t>
            </a:r>
            <a:endParaRPr lang="fr-CH" sz="24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8</a:t>
            </a:fld>
            <a:endParaRPr lang="fr-CH" dirty="0"/>
          </a:p>
        </p:txBody>
      </p:sp>
    </p:spTree>
    <p:extLst>
      <p:ext uri="{BB962C8B-B14F-4D97-AF65-F5344CB8AC3E}">
        <p14:creationId xmlns:p14="http://schemas.microsoft.com/office/powerpoint/2010/main" val="15829301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ED221-63CA-45A3-ABA2-259290D8843C}"/>
              </a:ext>
            </a:extLst>
          </p:cNvPr>
          <p:cNvSpPr>
            <a:spLocks noGrp="1"/>
          </p:cNvSpPr>
          <p:nvPr>
            <p:ph type="title"/>
          </p:nvPr>
        </p:nvSpPr>
        <p:spPr/>
        <p:txBody>
          <a:bodyPr>
            <a:normAutofit/>
          </a:bodyPr>
          <a:lstStyle/>
          <a:p>
            <a:pPr lvl="1" algn="ctr"/>
            <a:r>
              <a:rPr lang="fr-CH" sz="3600" b="1" dirty="0">
                <a:latin typeface="Calibri (Corps)"/>
              </a:rPr>
              <a:t>Corruption privée active</a:t>
            </a:r>
            <a:br>
              <a:rPr lang="fr-CH" sz="3600" b="1" dirty="0">
                <a:latin typeface="Calibri (Corps)"/>
              </a:rPr>
            </a:br>
            <a:endParaRPr lang="fr-CH" sz="3600" b="1" dirty="0">
              <a:latin typeface="Calibri (Corps)"/>
            </a:endParaRPr>
          </a:p>
        </p:txBody>
      </p:sp>
      <p:sp>
        <p:nvSpPr>
          <p:cNvPr id="3" name="Espace réservé du contenu 2">
            <a:extLst>
              <a:ext uri="{FF2B5EF4-FFF2-40B4-BE49-F238E27FC236}">
                <a16:creationId xmlns:a16="http://schemas.microsoft.com/office/drawing/2014/main" id="{D71620F5-910D-4F61-9F7C-92A845A779E2}"/>
              </a:ext>
            </a:extLst>
          </p:cNvPr>
          <p:cNvSpPr>
            <a:spLocks noGrp="1"/>
          </p:cNvSpPr>
          <p:nvPr>
            <p:ph idx="1"/>
          </p:nvPr>
        </p:nvSpPr>
        <p:spPr>
          <a:xfrm>
            <a:off x="838200" y="1780675"/>
            <a:ext cx="10515600" cy="439628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Art. 322</a:t>
            </a:r>
            <a:r>
              <a:rPr lang="fr-CH" sz="2600" b="1" baseline="30000" dirty="0">
                <a:solidFill>
                  <a:prstClr val="black"/>
                </a:solidFill>
                <a:highlight>
                  <a:srgbClr val="FFFFFF"/>
                </a:highlight>
                <a:latin typeface="Calibri (Corps)"/>
              </a:rPr>
              <a:t>octies</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 </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CP (en vigueur depuis le 1</a:t>
            </a:r>
            <a:r>
              <a:rPr kumimoji="0" lang="fr-CH" sz="2600" b="1" i="0" u="none" strike="noStrike" kern="1200" cap="none" spc="0" normalizeH="0" baseline="30000" noProof="0" dirty="0">
                <a:ln>
                  <a:noFill/>
                </a:ln>
                <a:solidFill>
                  <a:prstClr val="black"/>
                </a:solidFill>
                <a:effectLst/>
                <a:highlight>
                  <a:srgbClr val="FFFFFF"/>
                </a:highlight>
                <a:uLnTx/>
                <a:uFillTx/>
                <a:latin typeface="Calibri (Corps)"/>
                <a:ea typeface="+mn-ea"/>
                <a:cs typeface="+mn-cs"/>
              </a:rPr>
              <a:t>er</a:t>
            </a:r>
            <a:r>
              <a:rPr kumimoji="0" lang="fr-CH" sz="26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juillet 2016)</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b="1" baseline="30000" dirty="0">
                <a:solidFill>
                  <a:prstClr val="black"/>
                </a:solidFill>
                <a:highlight>
                  <a:srgbClr val="FFFFFF"/>
                </a:highlight>
                <a:latin typeface="Calibri (Corps)"/>
              </a:rPr>
              <a:t>1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Quiconque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offre, promet ou octroie un avantage indu à un employé</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 un associé, un mandataire ou un autre auxiliaire d’autrui dans le secteur privé,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en faveur de cette personne ou d’un tiers, pour l’exécution ou l’omission d’un acte en relation avec son activité professionnelle ou commerciale et qui est contraire à ses devoirs ou dépend de son pouvoir d’appréciation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est puni d’une peine privative de liberté de </a:t>
            </a:r>
            <a:r>
              <a:rPr kumimoji="0" lang="fr-CH" sz="2400" b="1" i="0" u="none" strike="noStrike" kern="1200" cap="none" spc="0" normalizeH="0" baseline="0" noProof="0" dirty="0">
                <a:ln>
                  <a:noFill/>
                </a:ln>
                <a:solidFill>
                  <a:prstClr val="black"/>
                </a:solidFill>
                <a:effectLst/>
                <a:highlight>
                  <a:srgbClr val="FFFFFF"/>
                </a:highlight>
                <a:uLnTx/>
                <a:uFillTx/>
                <a:latin typeface="Calibri (Corps)"/>
                <a:ea typeface="+mn-ea"/>
                <a:cs typeface="+mn-cs"/>
              </a:rPr>
              <a:t>trois ans au plus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ou d’une peine pécuniaire.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sz="2400" b="1" baseline="30000" dirty="0">
                <a:solidFill>
                  <a:prstClr val="black"/>
                </a:solidFill>
                <a:highlight>
                  <a:srgbClr val="FFFFFF"/>
                </a:highlight>
                <a:latin typeface="Calibri (Corps)"/>
              </a:rPr>
              <a:t>2 </a:t>
            </a:r>
            <a:r>
              <a:rPr kumimoji="0" lang="fr-CH" sz="2400" b="0" i="0" u="none" strike="noStrike" kern="1200" cap="none" spc="0" normalizeH="0" baseline="0" noProof="0" dirty="0">
                <a:ln>
                  <a:noFill/>
                </a:ln>
                <a:solidFill>
                  <a:prstClr val="black"/>
                </a:solidFill>
                <a:effectLst/>
                <a:highlight>
                  <a:srgbClr val="FFFFFF"/>
                </a:highlight>
                <a:uLnTx/>
                <a:uFillTx/>
                <a:latin typeface="Calibri (Corps)"/>
                <a:ea typeface="+mn-ea"/>
                <a:cs typeface="+mn-cs"/>
              </a:rPr>
              <a:t>Dans les cas de peu de gravité, l’infraction n’est poursuivie que sur plainte.</a:t>
            </a:r>
            <a:endParaRPr lang="fr-CH" sz="2600" b="1" dirty="0"/>
          </a:p>
        </p:txBody>
      </p:sp>
      <p:sp>
        <p:nvSpPr>
          <p:cNvPr id="4" name="Espace réservé du numéro de diapositive 3">
            <a:extLst>
              <a:ext uri="{FF2B5EF4-FFF2-40B4-BE49-F238E27FC236}">
                <a16:creationId xmlns:a16="http://schemas.microsoft.com/office/drawing/2014/main" id="{179EFC93-024E-4598-B770-B6D07A72384D}"/>
              </a:ext>
            </a:extLst>
          </p:cNvPr>
          <p:cNvSpPr>
            <a:spLocks noGrp="1"/>
          </p:cNvSpPr>
          <p:nvPr>
            <p:ph type="sldNum" sz="quarter" idx="12"/>
          </p:nvPr>
        </p:nvSpPr>
        <p:spPr/>
        <p:txBody>
          <a:bodyPr/>
          <a:lstStyle/>
          <a:p>
            <a:fld id="{5BD89174-1C18-45E5-B7D8-29FBCF97E90A}" type="slidenum">
              <a:rPr lang="fr-CH" smtClean="0"/>
              <a:t>9</a:t>
            </a:fld>
            <a:endParaRPr lang="fr-CH" dirty="0"/>
          </a:p>
        </p:txBody>
      </p:sp>
    </p:spTree>
    <p:extLst>
      <p:ext uri="{BB962C8B-B14F-4D97-AF65-F5344CB8AC3E}">
        <p14:creationId xmlns:p14="http://schemas.microsoft.com/office/powerpoint/2010/main" val="1474094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12350</TotalTime>
  <Words>1951</Words>
  <Application>Microsoft Office PowerPoint</Application>
  <PresentationFormat>Grand écran</PresentationFormat>
  <Paragraphs>135</Paragraphs>
  <Slides>21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Calibri</vt:lpstr>
      <vt:lpstr>Calibri (Corps)</vt:lpstr>
      <vt:lpstr>Thème Office</vt:lpstr>
      <vt:lpstr>  La corruption: questions choisies et jurisprudence récente</vt:lpstr>
      <vt:lpstr>Plan de l’exposé</vt:lpstr>
      <vt:lpstr>A. Dispositions du Code pénal réprimant la corruption </vt:lpstr>
      <vt:lpstr>Corruption active d’agents publics suisses </vt:lpstr>
      <vt:lpstr>Corruption passive d’agents publics suisses </vt:lpstr>
      <vt:lpstr>Octroi d’un avantage </vt:lpstr>
      <vt:lpstr>Acceptation d’un avantage </vt:lpstr>
      <vt:lpstr>Corruption d’agents publics étrangers </vt:lpstr>
      <vt:lpstr>Corruption privée active </vt:lpstr>
      <vt:lpstr>Corruption privée passive </vt:lpstr>
      <vt:lpstr>Dispositions communes </vt:lpstr>
      <vt:lpstr> Mesures contre la manipulation de compétitions sportives Loi fédérale sur l’encouragement du sport (RS 415.0)   </vt:lpstr>
      <vt:lpstr>B. Questions choisies </vt:lpstr>
      <vt:lpstr>Sanctions et conséquences</vt:lpstr>
      <vt:lpstr>Responsabilité pénale de l’entreprise</vt:lpstr>
      <vt:lpstr>Valeur de l’avantage indu</vt:lpstr>
      <vt:lpstr>C. Jurisprudence récente </vt:lpstr>
      <vt:lpstr>C. Jurisprudence récente  1. ATF 149 IV 57</vt:lpstr>
      <vt:lpstr>C. Jurisprudence récente  2. TF 7B_78/2022 du 30 octobre 2023</vt:lpstr>
      <vt:lpstr>C. Jurisprudence récente  3. TF 6B_280/2022, 6B_287/2022 du 14 avril 2023</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 Global Sport</dc:title>
  <dc:creator>Miriam Mazou</dc:creator>
  <cp:lastModifiedBy>Mazou Avocats SA | Miriam Mazou</cp:lastModifiedBy>
  <cp:revision>175</cp:revision>
  <cp:lastPrinted>2024-05-20T16:21:24Z</cp:lastPrinted>
  <dcterms:created xsi:type="dcterms:W3CDTF">2020-04-19T16:27:44Z</dcterms:created>
  <dcterms:modified xsi:type="dcterms:W3CDTF">2024-05-21T08:28:53Z</dcterms:modified>
</cp:coreProperties>
</file>